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256" r:id="rId2"/>
    <p:sldId id="302" r:id="rId3"/>
    <p:sldId id="304" r:id="rId4"/>
    <p:sldId id="303" r:id="rId5"/>
    <p:sldId id="257" r:id="rId6"/>
    <p:sldId id="311" r:id="rId7"/>
    <p:sldId id="287" r:id="rId8"/>
    <p:sldId id="314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315" r:id="rId17"/>
    <p:sldId id="316" r:id="rId18"/>
    <p:sldId id="317" r:id="rId19"/>
    <p:sldId id="319" r:id="rId20"/>
    <p:sldId id="318" r:id="rId21"/>
    <p:sldId id="320" r:id="rId22"/>
    <p:sldId id="321" r:id="rId23"/>
    <p:sldId id="322" r:id="rId24"/>
    <p:sldId id="323" r:id="rId25"/>
    <p:sldId id="324" r:id="rId26"/>
    <p:sldId id="326" r:id="rId27"/>
    <p:sldId id="327" r:id="rId28"/>
    <p:sldId id="325" r:id="rId29"/>
    <p:sldId id="328" r:id="rId30"/>
    <p:sldId id="308" r:id="rId31"/>
    <p:sldId id="309" r:id="rId32"/>
    <p:sldId id="300" r:id="rId33"/>
    <p:sldId id="301" r:id="rId34"/>
    <p:sldId id="297" r:id="rId35"/>
    <p:sldId id="298" r:id="rId36"/>
    <p:sldId id="313" r:id="rId37"/>
    <p:sldId id="331" r:id="rId38"/>
    <p:sldId id="299" r:id="rId39"/>
    <p:sldId id="288" r:id="rId40"/>
    <p:sldId id="293" r:id="rId41"/>
    <p:sldId id="289" r:id="rId42"/>
    <p:sldId id="267" r:id="rId43"/>
    <p:sldId id="290" r:id="rId44"/>
    <p:sldId id="292" r:id="rId45"/>
    <p:sldId id="291" r:id="rId46"/>
    <p:sldId id="275" r:id="rId47"/>
    <p:sldId id="294" r:id="rId48"/>
    <p:sldId id="310" r:id="rId49"/>
    <p:sldId id="295" r:id="rId50"/>
    <p:sldId id="296" r:id="rId51"/>
    <p:sldId id="329" r:id="rId52"/>
    <p:sldId id="330" r:id="rId53"/>
    <p:sldId id="283" r:id="rId54"/>
  </p:sldIdLst>
  <p:sldSz cx="9144000" cy="6858000" type="screen4x3"/>
  <p:notesSz cx="6791325" cy="99218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18" autoAdjust="0"/>
    <p:restoredTop sz="90929"/>
  </p:normalViewPr>
  <p:slideViewPr>
    <p:cSldViewPr>
      <p:cViewPr varScale="1">
        <p:scale>
          <a:sx n="45" d="100"/>
          <a:sy n="45" d="100"/>
        </p:scale>
        <p:origin x="-5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86082A-FC99-42D4-91FD-8914768A1337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0E53A9-151F-488E-9940-532EF141D877}">
      <dgm:prSet phldrT="[Текст]" custT="1"/>
      <dgm:spPr/>
      <dgm:t>
        <a:bodyPr/>
        <a:lstStyle/>
        <a:p>
          <a:r>
            <a:rPr lang="ru-RU" sz="2000" dirty="0" smtClean="0"/>
            <a:t>Парадигма </a:t>
          </a:r>
          <a:br>
            <a:rPr lang="ru-RU" sz="2000" dirty="0" smtClean="0"/>
          </a:br>
          <a:r>
            <a:rPr lang="ru-RU" sz="2000" dirty="0" smtClean="0"/>
            <a:t>в педагогике</a:t>
          </a:r>
          <a:endParaRPr lang="ru-RU" sz="2000" dirty="0"/>
        </a:p>
      </dgm:t>
    </dgm:pt>
    <dgm:pt modelId="{A9D64255-5B92-40C4-9BC2-EF1795D88532}" type="parTrans" cxnId="{A06B8734-DE09-48C3-8FDE-1C1AF35E848A}">
      <dgm:prSet/>
      <dgm:spPr/>
      <dgm:t>
        <a:bodyPr/>
        <a:lstStyle/>
        <a:p>
          <a:endParaRPr lang="ru-RU"/>
        </a:p>
      </dgm:t>
    </dgm:pt>
    <dgm:pt modelId="{9AFA97E6-9D23-407A-8EF3-3E3E57D5BDAE}" type="sibTrans" cxnId="{A06B8734-DE09-48C3-8FDE-1C1AF35E848A}">
      <dgm:prSet/>
      <dgm:spPr/>
      <dgm:t>
        <a:bodyPr/>
        <a:lstStyle/>
        <a:p>
          <a:endParaRPr lang="ru-RU"/>
        </a:p>
      </dgm:t>
    </dgm:pt>
    <dgm:pt modelId="{7C95A244-E588-4137-BF91-047A13E2ECFD}">
      <dgm:prSet phldrT="[Текст]" custT="1"/>
      <dgm:spPr/>
      <dgm:t>
        <a:bodyPr/>
        <a:lstStyle/>
        <a:p>
          <a:r>
            <a:rPr lang="ru-RU" sz="2000" dirty="0" smtClean="0"/>
            <a:t>В педагогической теории – </a:t>
          </a:r>
          <a:br>
            <a:rPr lang="ru-RU" sz="2000" dirty="0" smtClean="0"/>
          </a:br>
          <a:r>
            <a:rPr lang="ru-RU" sz="2000" i="1" dirty="0" smtClean="0">
              <a:solidFill>
                <a:schemeClr val="accent6">
                  <a:lumMod val="75000"/>
                </a:schemeClr>
              </a:solidFill>
            </a:rPr>
            <a:t>парадигма </a:t>
          </a:r>
          <a:endParaRPr lang="ru-RU" sz="2000" i="1" dirty="0">
            <a:solidFill>
              <a:schemeClr val="accent6">
                <a:lumMod val="75000"/>
              </a:schemeClr>
            </a:solidFill>
          </a:endParaRPr>
        </a:p>
      </dgm:t>
    </dgm:pt>
    <dgm:pt modelId="{61201EAA-4164-4493-8FE1-6FBF5B6156AE}" type="parTrans" cxnId="{FB978B10-4F52-4F02-BCC4-0A3381C6BEFA}">
      <dgm:prSet/>
      <dgm:spPr/>
      <dgm:t>
        <a:bodyPr/>
        <a:lstStyle/>
        <a:p>
          <a:endParaRPr lang="ru-RU"/>
        </a:p>
      </dgm:t>
    </dgm:pt>
    <dgm:pt modelId="{696DB34F-66E0-4E47-B38E-E54DBBA19BAA}" type="sibTrans" cxnId="{FB978B10-4F52-4F02-BCC4-0A3381C6BEFA}">
      <dgm:prSet/>
      <dgm:spPr/>
      <dgm:t>
        <a:bodyPr/>
        <a:lstStyle/>
        <a:p>
          <a:endParaRPr lang="ru-RU"/>
        </a:p>
      </dgm:t>
    </dgm:pt>
    <dgm:pt modelId="{87ED9CE4-6752-40C6-BF27-F0B04ED4770F}">
      <dgm:prSet phldrT="[Текст]" custT="1"/>
      <dgm:spPr/>
      <dgm:t>
        <a:bodyPr/>
        <a:lstStyle/>
        <a:p>
          <a:r>
            <a:rPr lang="ru-RU" sz="1800" dirty="0" smtClean="0"/>
            <a:t>Модель научной деятельности (построения и обоснования научного знания), совокупность норм, критериев, стандартов исследования</a:t>
          </a:r>
          <a:endParaRPr lang="ru-RU" sz="1800" dirty="0"/>
        </a:p>
      </dgm:t>
    </dgm:pt>
    <dgm:pt modelId="{3AB046E1-C34D-42E2-AA85-7C3BA7A323DC}" type="parTrans" cxnId="{E05BCBAA-58DC-4E3D-8EA1-8605C5595007}">
      <dgm:prSet/>
      <dgm:spPr/>
      <dgm:t>
        <a:bodyPr/>
        <a:lstStyle/>
        <a:p>
          <a:endParaRPr lang="ru-RU"/>
        </a:p>
      </dgm:t>
    </dgm:pt>
    <dgm:pt modelId="{D1AC81F0-0BB7-4478-8EF8-DB9CA8614775}" type="sibTrans" cxnId="{E05BCBAA-58DC-4E3D-8EA1-8605C5595007}">
      <dgm:prSet/>
      <dgm:spPr/>
      <dgm:t>
        <a:bodyPr/>
        <a:lstStyle/>
        <a:p>
          <a:endParaRPr lang="ru-RU"/>
        </a:p>
      </dgm:t>
    </dgm:pt>
    <dgm:pt modelId="{1BE64AF4-0B0E-48E8-822B-3D6A793E547A}">
      <dgm:prSet phldrT="[Текст]" custT="1"/>
      <dgm:spPr/>
      <dgm:t>
        <a:bodyPr/>
        <a:lstStyle/>
        <a:p>
          <a:r>
            <a:rPr lang="ru-RU" sz="2000" dirty="0" smtClean="0"/>
            <a:t>В образовательной практике – </a:t>
          </a:r>
          <a:r>
            <a:rPr lang="ru-RU" sz="2000" i="1" dirty="0" smtClean="0">
              <a:solidFill>
                <a:schemeClr val="accent6">
                  <a:lumMod val="75000"/>
                </a:schemeClr>
              </a:solidFill>
            </a:rPr>
            <a:t>стратегия </a:t>
          </a:r>
          <a:endParaRPr lang="ru-RU" sz="2000" i="1" dirty="0">
            <a:solidFill>
              <a:schemeClr val="accent6">
                <a:lumMod val="75000"/>
              </a:schemeClr>
            </a:solidFill>
          </a:endParaRPr>
        </a:p>
      </dgm:t>
    </dgm:pt>
    <dgm:pt modelId="{1AA76FD6-2BF3-4725-8203-D59E758D35F1}" type="parTrans" cxnId="{DC74F120-657E-4B90-B1CF-620F5960ABE6}">
      <dgm:prSet/>
      <dgm:spPr/>
      <dgm:t>
        <a:bodyPr/>
        <a:lstStyle/>
        <a:p>
          <a:endParaRPr lang="ru-RU"/>
        </a:p>
      </dgm:t>
    </dgm:pt>
    <dgm:pt modelId="{95902375-1A74-4C55-A792-EA368C7F8719}" type="sibTrans" cxnId="{DC74F120-657E-4B90-B1CF-620F5960ABE6}">
      <dgm:prSet/>
      <dgm:spPr/>
      <dgm:t>
        <a:bodyPr/>
        <a:lstStyle/>
        <a:p>
          <a:endParaRPr lang="ru-RU"/>
        </a:p>
      </dgm:t>
    </dgm:pt>
    <dgm:pt modelId="{4B4ECFB0-764C-454D-B8F9-A13F6EAEFD30}">
      <dgm:prSet phldrT="[Текст]" custT="1"/>
      <dgm:spPr/>
      <dgm:t>
        <a:bodyPr/>
        <a:lstStyle/>
        <a:p>
          <a:r>
            <a:rPr lang="ru-RU" sz="1800" dirty="0" smtClean="0"/>
            <a:t>Подход к проектированию образовательных систем, базовая модель </a:t>
          </a:r>
          <a:br>
            <a:rPr lang="ru-RU" sz="1800" dirty="0" smtClean="0"/>
          </a:br>
          <a:r>
            <a:rPr lang="ru-RU" sz="1800" dirty="0" smtClean="0"/>
            <a:t>или стратегия образования</a:t>
          </a:r>
          <a:endParaRPr lang="ru-RU" sz="1800" dirty="0"/>
        </a:p>
      </dgm:t>
    </dgm:pt>
    <dgm:pt modelId="{396EE0E8-5BB4-4133-B702-E45400718865}" type="parTrans" cxnId="{E25F2A75-059B-4456-B9DE-DE230D3770BE}">
      <dgm:prSet/>
      <dgm:spPr/>
      <dgm:t>
        <a:bodyPr/>
        <a:lstStyle/>
        <a:p>
          <a:endParaRPr lang="ru-RU"/>
        </a:p>
      </dgm:t>
    </dgm:pt>
    <dgm:pt modelId="{6FA0CEFD-938B-450E-B4EC-AE9E524416FD}" type="sibTrans" cxnId="{E25F2A75-059B-4456-B9DE-DE230D3770BE}">
      <dgm:prSet/>
      <dgm:spPr/>
      <dgm:t>
        <a:bodyPr/>
        <a:lstStyle/>
        <a:p>
          <a:endParaRPr lang="ru-RU"/>
        </a:p>
      </dgm:t>
    </dgm:pt>
    <dgm:pt modelId="{1331CA8E-F7CF-4CB2-BF9D-D74AA6F57884}" type="pres">
      <dgm:prSet presAssocID="{9486082A-FC99-42D4-91FD-8914768A133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5B92CF2-AF9A-4AEA-BFBE-58CBE4B21BE3}" type="pres">
      <dgm:prSet presAssocID="{530E53A9-151F-488E-9940-532EF141D877}" presName="hierRoot1" presStyleCnt="0"/>
      <dgm:spPr/>
    </dgm:pt>
    <dgm:pt modelId="{682A1FE7-23A2-4595-A781-0B4C90A598E4}" type="pres">
      <dgm:prSet presAssocID="{530E53A9-151F-488E-9940-532EF141D877}" presName="composite" presStyleCnt="0"/>
      <dgm:spPr/>
    </dgm:pt>
    <dgm:pt modelId="{4F647904-630C-4C3E-B186-99AA89C281D0}" type="pres">
      <dgm:prSet presAssocID="{530E53A9-151F-488E-9940-532EF141D877}" presName="background" presStyleLbl="node0" presStyleIdx="0" presStyleCnt="1"/>
      <dgm:spPr/>
    </dgm:pt>
    <dgm:pt modelId="{9C753940-6964-4241-8C66-DA10E915140E}" type="pres">
      <dgm:prSet presAssocID="{530E53A9-151F-488E-9940-532EF141D87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544C6A-767D-4171-9B1F-C66FEA21C2F9}" type="pres">
      <dgm:prSet presAssocID="{530E53A9-151F-488E-9940-532EF141D877}" presName="hierChild2" presStyleCnt="0"/>
      <dgm:spPr/>
    </dgm:pt>
    <dgm:pt modelId="{DCE1D3FF-5D3A-4B21-A9A5-9BA3DB1D6383}" type="pres">
      <dgm:prSet presAssocID="{61201EAA-4164-4493-8FE1-6FBF5B6156A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D86BD370-EE88-4914-835D-7F1BB78EE164}" type="pres">
      <dgm:prSet presAssocID="{7C95A244-E588-4137-BF91-047A13E2ECFD}" presName="hierRoot2" presStyleCnt="0"/>
      <dgm:spPr/>
    </dgm:pt>
    <dgm:pt modelId="{85DF97DC-A017-4E9F-AEF3-80EF80E6FA2F}" type="pres">
      <dgm:prSet presAssocID="{7C95A244-E588-4137-BF91-047A13E2ECFD}" presName="composite2" presStyleCnt="0"/>
      <dgm:spPr/>
    </dgm:pt>
    <dgm:pt modelId="{99CD80D3-4480-49A0-94E1-34E06686C0B7}" type="pres">
      <dgm:prSet presAssocID="{7C95A244-E588-4137-BF91-047A13E2ECFD}" presName="background2" presStyleLbl="node2" presStyleIdx="0" presStyleCnt="2"/>
      <dgm:spPr>
        <a:solidFill>
          <a:schemeClr val="tx1">
            <a:lumMod val="40000"/>
            <a:lumOff val="60000"/>
          </a:schemeClr>
        </a:solidFill>
      </dgm:spPr>
    </dgm:pt>
    <dgm:pt modelId="{1F37E5ED-61FA-47BD-80AA-7A777911C7DB}" type="pres">
      <dgm:prSet presAssocID="{7C95A244-E588-4137-BF91-047A13E2ECFD}" presName="text2" presStyleLbl="fgAcc2" presStyleIdx="0" presStyleCnt="2" custScaleX="1578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243FD2-6F78-49F4-B626-4834667C75DD}" type="pres">
      <dgm:prSet presAssocID="{7C95A244-E588-4137-BF91-047A13E2ECFD}" presName="hierChild3" presStyleCnt="0"/>
      <dgm:spPr/>
    </dgm:pt>
    <dgm:pt modelId="{0FD55F08-00FC-4A09-BE51-E770F9311D93}" type="pres">
      <dgm:prSet presAssocID="{3AB046E1-C34D-42E2-AA85-7C3BA7A323DC}" presName="Name17" presStyleLbl="parChTrans1D3" presStyleIdx="0" presStyleCnt="2"/>
      <dgm:spPr/>
      <dgm:t>
        <a:bodyPr/>
        <a:lstStyle/>
        <a:p>
          <a:endParaRPr lang="ru-RU"/>
        </a:p>
      </dgm:t>
    </dgm:pt>
    <dgm:pt modelId="{5D3C6B1E-C527-41F8-A890-429E8B83EF2A}" type="pres">
      <dgm:prSet presAssocID="{87ED9CE4-6752-40C6-BF27-F0B04ED4770F}" presName="hierRoot3" presStyleCnt="0"/>
      <dgm:spPr/>
    </dgm:pt>
    <dgm:pt modelId="{65DA88C4-1B26-4384-9DD3-2E8DFAF2706D}" type="pres">
      <dgm:prSet presAssocID="{87ED9CE4-6752-40C6-BF27-F0B04ED4770F}" presName="composite3" presStyleCnt="0"/>
      <dgm:spPr/>
    </dgm:pt>
    <dgm:pt modelId="{513A68C0-1D67-492D-9A87-44D2B8C0B5F2}" type="pres">
      <dgm:prSet presAssocID="{87ED9CE4-6752-40C6-BF27-F0B04ED4770F}" presName="background3" presStyleLbl="node3" presStyleIdx="0" presStyleCnt="2"/>
      <dgm:spPr>
        <a:solidFill>
          <a:schemeClr val="tx1">
            <a:lumMod val="40000"/>
            <a:lumOff val="60000"/>
          </a:schemeClr>
        </a:solidFill>
      </dgm:spPr>
    </dgm:pt>
    <dgm:pt modelId="{024F8F60-602A-40E2-93DD-C015CF65CDEE}" type="pres">
      <dgm:prSet presAssocID="{87ED9CE4-6752-40C6-BF27-F0B04ED4770F}" presName="text3" presStyleLbl="fgAcc3" presStyleIdx="0" presStyleCnt="2" custScaleX="1892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32E9A9-0874-417C-8688-56E60C0B564A}" type="pres">
      <dgm:prSet presAssocID="{87ED9CE4-6752-40C6-BF27-F0B04ED4770F}" presName="hierChild4" presStyleCnt="0"/>
      <dgm:spPr/>
    </dgm:pt>
    <dgm:pt modelId="{675D3533-4131-4F9D-A263-6AAB2EE4DE1C}" type="pres">
      <dgm:prSet presAssocID="{1AA76FD6-2BF3-4725-8203-D59E758D35F1}" presName="Name10" presStyleLbl="parChTrans1D2" presStyleIdx="1" presStyleCnt="2"/>
      <dgm:spPr/>
      <dgm:t>
        <a:bodyPr/>
        <a:lstStyle/>
        <a:p>
          <a:endParaRPr lang="ru-RU"/>
        </a:p>
      </dgm:t>
    </dgm:pt>
    <dgm:pt modelId="{4C8D54E9-5A7E-4FC7-934F-BB5458E09C7B}" type="pres">
      <dgm:prSet presAssocID="{1BE64AF4-0B0E-48E8-822B-3D6A793E547A}" presName="hierRoot2" presStyleCnt="0"/>
      <dgm:spPr/>
    </dgm:pt>
    <dgm:pt modelId="{C76AEB60-7C3A-4BEE-B185-3E3C1E45A36F}" type="pres">
      <dgm:prSet presAssocID="{1BE64AF4-0B0E-48E8-822B-3D6A793E547A}" presName="composite2" presStyleCnt="0"/>
      <dgm:spPr/>
    </dgm:pt>
    <dgm:pt modelId="{CC268425-F2A5-47B7-9041-33C1E1A47DBD}" type="pres">
      <dgm:prSet presAssocID="{1BE64AF4-0B0E-48E8-822B-3D6A793E547A}" presName="background2" presStyleLbl="node2" presStyleIdx="1" presStyleCnt="2"/>
      <dgm:spPr>
        <a:solidFill>
          <a:schemeClr val="bg1">
            <a:lumMod val="90000"/>
          </a:schemeClr>
        </a:solidFill>
      </dgm:spPr>
    </dgm:pt>
    <dgm:pt modelId="{6CCFB20C-24D1-4792-AE93-B3AAB39DB897}" type="pres">
      <dgm:prSet presAssocID="{1BE64AF4-0B0E-48E8-822B-3D6A793E547A}" presName="text2" presStyleLbl="fgAcc2" presStyleIdx="1" presStyleCnt="2" custScaleX="146473" custLinFactNeighborX="-1381" custLinFactNeighborY="-27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36547E-CFEA-4525-93D6-5039C4A71285}" type="pres">
      <dgm:prSet presAssocID="{1BE64AF4-0B0E-48E8-822B-3D6A793E547A}" presName="hierChild3" presStyleCnt="0"/>
      <dgm:spPr/>
    </dgm:pt>
    <dgm:pt modelId="{E376D86C-944A-4749-B0DD-E77BAC259CDC}" type="pres">
      <dgm:prSet presAssocID="{396EE0E8-5BB4-4133-B702-E45400718865}" presName="Name17" presStyleLbl="parChTrans1D3" presStyleIdx="1" presStyleCnt="2"/>
      <dgm:spPr/>
      <dgm:t>
        <a:bodyPr/>
        <a:lstStyle/>
        <a:p>
          <a:endParaRPr lang="ru-RU"/>
        </a:p>
      </dgm:t>
    </dgm:pt>
    <dgm:pt modelId="{F77F1505-994D-42F9-A048-B7C72BB64E84}" type="pres">
      <dgm:prSet presAssocID="{4B4ECFB0-764C-454D-B8F9-A13F6EAEFD30}" presName="hierRoot3" presStyleCnt="0"/>
      <dgm:spPr/>
    </dgm:pt>
    <dgm:pt modelId="{5FBDDA5E-CEFE-412A-9B6B-208ABA584265}" type="pres">
      <dgm:prSet presAssocID="{4B4ECFB0-764C-454D-B8F9-A13F6EAEFD30}" presName="composite3" presStyleCnt="0"/>
      <dgm:spPr/>
    </dgm:pt>
    <dgm:pt modelId="{B392C69A-926B-42FE-BD0B-DCD30CFC9679}" type="pres">
      <dgm:prSet presAssocID="{4B4ECFB0-764C-454D-B8F9-A13F6EAEFD30}" presName="background3" presStyleLbl="node3" presStyleIdx="1" presStyleCnt="2"/>
      <dgm:spPr>
        <a:solidFill>
          <a:schemeClr val="bg1">
            <a:lumMod val="90000"/>
          </a:schemeClr>
        </a:solidFill>
      </dgm:spPr>
    </dgm:pt>
    <dgm:pt modelId="{198DE74C-0E60-4245-A921-C92AECD2E284}" type="pres">
      <dgm:prSet presAssocID="{4B4ECFB0-764C-454D-B8F9-A13F6EAEFD30}" presName="text3" presStyleLbl="fgAcc3" presStyleIdx="1" presStyleCnt="2" custScaleX="1816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276E9F-AFC3-498C-94E4-F1AFBCCFA9B3}" type="pres">
      <dgm:prSet presAssocID="{4B4ECFB0-764C-454D-B8F9-A13F6EAEFD30}" presName="hierChild4" presStyleCnt="0"/>
      <dgm:spPr/>
    </dgm:pt>
  </dgm:ptLst>
  <dgm:cxnLst>
    <dgm:cxn modelId="{DC74F120-657E-4B90-B1CF-620F5960ABE6}" srcId="{530E53A9-151F-488E-9940-532EF141D877}" destId="{1BE64AF4-0B0E-48E8-822B-3D6A793E547A}" srcOrd="1" destOrd="0" parTransId="{1AA76FD6-2BF3-4725-8203-D59E758D35F1}" sibTransId="{95902375-1A74-4C55-A792-EA368C7F8719}"/>
    <dgm:cxn modelId="{F126A913-44A7-432C-86F5-0DCE6E563372}" type="presOf" srcId="{396EE0E8-5BB4-4133-B702-E45400718865}" destId="{E376D86C-944A-4749-B0DD-E77BAC259CDC}" srcOrd="0" destOrd="0" presId="urn:microsoft.com/office/officeart/2005/8/layout/hierarchy1"/>
    <dgm:cxn modelId="{7E1F322E-7E93-4369-B2BC-8DF5E37457AB}" type="presOf" srcId="{7C95A244-E588-4137-BF91-047A13E2ECFD}" destId="{1F37E5ED-61FA-47BD-80AA-7A777911C7DB}" srcOrd="0" destOrd="0" presId="urn:microsoft.com/office/officeart/2005/8/layout/hierarchy1"/>
    <dgm:cxn modelId="{E05BCBAA-58DC-4E3D-8EA1-8605C5595007}" srcId="{7C95A244-E588-4137-BF91-047A13E2ECFD}" destId="{87ED9CE4-6752-40C6-BF27-F0B04ED4770F}" srcOrd="0" destOrd="0" parTransId="{3AB046E1-C34D-42E2-AA85-7C3BA7A323DC}" sibTransId="{D1AC81F0-0BB7-4478-8EF8-DB9CA8614775}"/>
    <dgm:cxn modelId="{FD842AF9-7A38-4EFB-BEC3-440C32104B97}" type="presOf" srcId="{1BE64AF4-0B0E-48E8-822B-3D6A793E547A}" destId="{6CCFB20C-24D1-4792-AE93-B3AAB39DB897}" srcOrd="0" destOrd="0" presId="urn:microsoft.com/office/officeart/2005/8/layout/hierarchy1"/>
    <dgm:cxn modelId="{1FF18A99-7746-4587-8882-CA218F4C7481}" type="presOf" srcId="{9486082A-FC99-42D4-91FD-8914768A1337}" destId="{1331CA8E-F7CF-4CB2-BF9D-D74AA6F57884}" srcOrd="0" destOrd="0" presId="urn:microsoft.com/office/officeart/2005/8/layout/hierarchy1"/>
    <dgm:cxn modelId="{FFA5B870-CB74-498B-999F-6F578FE3B8CB}" type="presOf" srcId="{1AA76FD6-2BF3-4725-8203-D59E758D35F1}" destId="{675D3533-4131-4F9D-A263-6AAB2EE4DE1C}" srcOrd="0" destOrd="0" presId="urn:microsoft.com/office/officeart/2005/8/layout/hierarchy1"/>
    <dgm:cxn modelId="{7C3CEC7C-5116-4ACA-8C00-E77229A46B1F}" type="presOf" srcId="{4B4ECFB0-764C-454D-B8F9-A13F6EAEFD30}" destId="{198DE74C-0E60-4245-A921-C92AECD2E284}" srcOrd="0" destOrd="0" presId="urn:microsoft.com/office/officeart/2005/8/layout/hierarchy1"/>
    <dgm:cxn modelId="{D5B9038B-7D19-4CE6-8359-B50C46E2F6B0}" type="presOf" srcId="{3AB046E1-C34D-42E2-AA85-7C3BA7A323DC}" destId="{0FD55F08-00FC-4A09-BE51-E770F9311D93}" srcOrd="0" destOrd="0" presId="urn:microsoft.com/office/officeart/2005/8/layout/hierarchy1"/>
    <dgm:cxn modelId="{A06B8734-DE09-48C3-8FDE-1C1AF35E848A}" srcId="{9486082A-FC99-42D4-91FD-8914768A1337}" destId="{530E53A9-151F-488E-9940-532EF141D877}" srcOrd="0" destOrd="0" parTransId="{A9D64255-5B92-40C4-9BC2-EF1795D88532}" sibTransId="{9AFA97E6-9D23-407A-8EF3-3E3E57D5BDAE}"/>
    <dgm:cxn modelId="{E25F2A75-059B-4456-B9DE-DE230D3770BE}" srcId="{1BE64AF4-0B0E-48E8-822B-3D6A793E547A}" destId="{4B4ECFB0-764C-454D-B8F9-A13F6EAEFD30}" srcOrd="0" destOrd="0" parTransId="{396EE0E8-5BB4-4133-B702-E45400718865}" sibTransId="{6FA0CEFD-938B-450E-B4EC-AE9E524416FD}"/>
    <dgm:cxn modelId="{189244C6-215B-48C7-8E5B-6AAFA5567818}" type="presOf" srcId="{530E53A9-151F-488E-9940-532EF141D877}" destId="{9C753940-6964-4241-8C66-DA10E915140E}" srcOrd="0" destOrd="0" presId="urn:microsoft.com/office/officeart/2005/8/layout/hierarchy1"/>
    <dgm:cxn modelId="{D79CE6E7-EBF9-46D8-AF2D-B6D900E28DFF}" type="presOf" srcId="{87ED9CE4-6752-40C6-BF27-F0B04ED4770F}" destId="{024F8F60-602A-40E2-93DD-C015CF65CDEE}" srcOrd="0" destOrd="0" presId="urn:microsoft.com/office/officeart/2005/8/layout/hierarchy1"/>
    <dgm:cxn modelId="{FB978B10-4F52-4F02-BCC4-0A3381C6BEFA}" srcId="{530E53A9-151F-488E-9940-532EF141D877}" destId="{7C95A244-E588-4137-BF91-047A13E2ECFD}" srcOrd="0" destOrd="0" parTransId="{61201EAA-4164-4493-8FE1-6FBF5B6156AE}" sibTransId="{696DB34F-66E0-4E47-B38E-E54DBBA19BAA}"/>
    <dgm:cxn modelId="{A2552BD5-18C6-41BF-AB70-8B16AD3B260E}" type="presOf" srcId="{61201EAA-4164-4493-8FE1-6FBF5B6156AE}" destId="{DCE1D3FF-5D3A-4B21-A9A5-9BA3DB1D6383}" srcOrd="0" destOrd="0" presId="urn:microsoft.com/office/officeart/2005/8/layout/hierarchy1"/>
    <dgm:cxn modelId="{464344D5-A63C-44CC-91D4-7F457DE6D46E}" type="presParOf" srcId="{1331CA8E-F7CF-4CB2-BF9D-D74AA6F57884}" destId="{65B92CF2-AF9A-4AEA-BFBE-58CBE4B21BE3}" srcOrd="0" destOrd="0" presId="urn:microsoft.com/office/officeart/2005/8/layout/hierarchy1"/>
    <dgm:cxn modelId="{EF7EB2EA-20E0-46E8-A0A2-FD76AF2A1326}" type="presParOf" srcId="{65B92CF2-AF9A-4AEA-BFBE-58CBE4B21BE3}" destId="{682A1FE7-23A2-4595-A781-0B4C90A598E4}" srcOrd="0" destOrd="0" presId="urn:microsoft.com/office/officeart/2005/8/layout/hierarchy1"/>
    <dgm:cxn modelId="{42FCC506-33B1-46C6-B440-25BCB06FB26D}" type="presParOf" srcId="{682A1FE7-23A2-4595-A781-0B4C90A598E4}" destId="{4F647904-630C-4C3E-B186-99AA89C281D0}" srcOrd="0" destOrd="0" presId="urn:microsoft.com/office/officeart/2005/8/layout/hierarchy1"/>
    <dgm:cxn modelId="{06C725C1-DBB0-4C83-9A56-3E9AD37A6A4D}" type="presParOf" srcId="{682A1FE7-23A2-4595-A781-0B4C90A598E4}" destId="{9C753940-6964-4241-8C66-DA10E915140E}" srcOrd="1" destOrd="0" presId="urn:microsoft.com/office/officeart/2005/8/layout/hierarchy1"/>
    <dgm:cxn modelId="{F1B65D16-E079-45FF-BE90-2A635DAF7BCD}" type="presParOf" srcId="{65B92CF2-AF9A-4AEA-BFBE-58CBE4B21BE3}" destId="{5B544C6A-767D-4171-9B1F-C66FEA21C2F9}" srcOrd="1" destOrd="0" presId="urn:microsoft.com/office/officeart/2005/8/layout/hierarchy1"/>
    <dgm:cxn modelId="{E35E4C5D-15B9-4668-AF26-D75DA89EF95E}" type="presParOf" srcId="{5B544C6A-767D-4171-9B1F-C66FEA21C2F9}" destId="{DCE1D3FF-5D3A-4B21-A9A5-9BA3DB1D6383}" srcOrd="0" destOrd="0" presId="urn:microsoft.com/office/officeart/2005/8/layout/hierarchy1"/>
    <dgm:cxn modelId="{08CEC136-006B-4241-8B40-43C79B0BA6C7}" type="presParOf" srcId="{5B544C6A-767D-4171-9B1F-C66FEA21C2F9}" destId="{D86BD370-EE88-4914-835D-7F1BB78EE164}" srcOrd="1" destOrd="0" presId="urn:microsoft.com/office/officeart/2005/8/layout/hierarchy1"/>
    <dgm:cxn modelId="{37EAC348-BB98-4ED5-8D8B-70E138D7F205}" type="presParOf" srcId="{D86BD370-EE88-4914-835D-7F1BB78EE164}" destId="{85DF97DC-A017-4E9F-AEF3-80EF80E6FA2F}" srcOrd="0" destOrd="0" presId="urn:microsoft.com/office/officeart/2005/8/layout/hierarchy1"/>
    <dgm:cxn modelId="{793DED24-390C-4244-A6C2-6EE2B489C00C}" type="presParOf" srcId="{85DF97DC-A017-4E9F-AEF3-80EF80E6FA2F}" destId="{99CD80D3-4480-49A0-94E1-34E06686C0B7}" srcOrd="0" destOrd="0" presId="urn:microsoft.com/office/officeart/2005/8/layout/hierarchy1"/>
    <dgm:cxn modelId="{7B3A85C3-0C1B-4243-9235-CD81D2CC89A2}" type="presParOf" srcId="{85DF97DC-A017-4E9F-AEF3-80EF80E6FA2F}" destId="{1F37E5ED-61FA-47BD-80AA-7A777911C7DB}" srcOrd="1" destOrd="0" presId="urn:microsoft.com/office/officeart/2005/8/layout/hierarchy1"/>
    <dgm:cxn modelId="{69096030-A4FB-481B-AAA9-1A27707BA4E2}" type="presParOf" srcId="{D86BD370-EE88-4914-835D-7F1BB78EE164}" destId="{86243FD2-6F78-49F4-B626-4834667C75DD}" srcOrd="1" destOrd="0" presId="urn:microsoft.com/office/officeart/2005/8/layout/hierarchy1"/>
    <dgm:cxn modelId="{B48B3899-9997-4909-8636-5B18166DF975}" type="presParOf" srcId="{86243FD2-6F78-49F4-B626-4834667C75DD}" destId="{0FD55F08-00FC-4A09-BE51-E770F9311D93}" srcOrd="0" destOrd="0" presId="urn:microsoft.com/office/officeart/2005/8/layout/hierarchy1"/>
    <dgm:cxn modelId="{73C6CF7C-3115-4C33-8F75-1F7E2FC3BC4E}" type="presParOf" srcId="{86243FD2-6F78-49F4-B626-4834667C75DD}" destId="{5D3C6B1E-C527-41F8-A890-429E8B83EF2A}" srcOrd="1" destOrd="0" presId="urn:microsoft.com/office/officeart/2005/8/layout/hierarchy1"/>
    <dgm:cxn modelId="{CE394C53-A2E2-4914-83FF-9CEFB6824CA7}" type="presParOf" srcId="{5D3C6B1E-C527-41F8-A890-429E8B83EF2A}" destId="{65DA88C4-1B26-4384-9DD3-2E8DFAF2706D}" srcOrd="0" destOrd="0" presId="urn:microsoft.com/office/officeart/2005/8/layout/hierarchy1"/>
    <dgm:cxn modelId="{EFB7F92B-E4D9-44BD-8937-797B604979A5}" type="presParOf" srcId="{65DA88C4-1B26-4384-9DD3-2E8DFAF2706D}" destId="{513A68C0-1D67-492D-9A87-44D2B8C0B5F2}" srcOrd="0" destOrd="0" presId="urn:microsoft.com/office/officeart/2005/8/layout/hierarchy1"/>
    <dgm:cxn modelId="{A8CCFD0D-F452-444B-9C2B-FC9A7C8F6F4F}" type="presParOf" srcId="{65DA88C4-1B26-4384-9DD3-2E8DFAF2706D}" destId="{024F8F60-602A-40E2-93DD-C015CF65CDEE}" srcOrd="1" destOrd="0" presId="urn:microsoft.com/office/officeart/2005/8/layout/hierarchy1"/>
    <dgm:cxn modelId="{BAE712EB-3E7A-4893-A373-8CFC5A770F39}" type="presParOf" srcId="{5D3C6B1E-C527-41F8-A890-429E8B83EF2A}" destId="{1C32E9A9-0874-417C-8688-56E60C0B564A}" srcOrd="1" destOrd="0" presId="urn:microsoft.com/office/officeart/2005/8/layout/hierarchy1"/>
    <dgm:cxn modelId="{2462BB33-F421-439B-85B0-F92C6457108E}" type="presParOf" srcId="{5B544C6A-767D-4171-9B1F-C66FEA21C2F9}" destId="{675D3533-4131-4F9D-A263-6AAB2EE4DE1C}" srcOrd="2" destOrd="0" presId="urn:microsoft.com/office/officeart/2005/8/layout/hierarchy1"/>
    <dgm:cxn modelId="{36A3DE88-816F-4175-9549-F8A9ED708BE5}" type="presParOf" srcId="{5B544C6A-767D-4171-9B1F-C66FEA21C2F9}" destId="{4C8D54E9-5A7E-4FC7-934F-BB5458E09C7B}" srcOrd="3" destOrd="0" presId="urn:microsoft.com/office/officeart/2005/8/layout/hierarchy1"/>
    <dgm:cxn modelId="{4AB3554B-D4B9-4424-8F57-721F9AB3006C}" type="presParOf" srcId="{4C8D54E9-5A7E-4FC7-934F-BB5458E09C7B}" destId="{C76AEB60-7C3A-4BEE-B185-3E3C1E45A36F}" srcOrd="0" destOrd="0" presId="urn:microsoft.com/office/officeart/2005/8/layout/hierarchy1"/>
    <dgm:cxn modelId="{D2ADAFB9-D63C-48D4-8A9B-EDA01DF00338}" type="presParOf" srcId="{C76AEB60-7C3A-4BEE-B185-3E3C1E45A36F}" destId="{CC268425-F2A5-47B7-9041-33C1E1A47DBD}" srcOrd="0" destOrd="0" presId="urn:microsoft.com/office/officeart/2005/8/layout/hierarchy1"/>
    <dgm:cxn modelId="{18739114-71B3-4F0E-8E5C-026BA26976A0}" type="presParOf" srcId="{C76AEB60-7C3A-4BEE-B185-3E3C1E45A36F}" destId="{6CCFB20C-24D1-4792-AE93-B3AAB39DB897}" srcOrd="1" destOrd="0" presId="urn:microsoft.com/office/officeart/2005/8/layout/hierarchy1"/>
    <dgm:cxn modelId="{22EFA03A-522C-4663-B268-21CA5557170E}" type="presParOf" srcId="{4C8D54E9-5A7E-4FC7-934F-BB5458E09C7B}" destId="{6A36547E-CFEA-4525-93D6-5039C4A71285}" srcOrd="1" destOrd="0" presId="urn:microsoft.com/office/officeart/2005/8/layout/hierarchy1"/>
    <dgm:cxn modelId="{DE116AAE-7CA5-4995-92BD-647C8F212A35}" type="presParOf" srcId="{6A36547E-CFEA-4525-93D6-5039C4A71285}" destId="{E376D86C-944A-4749-B0DD-E77BAC259CDC}" srcOrd="0" destOrd="0" presId="urn:microsoft.com/office/officeart/2005/8/layout/hierarchy1"/>
    <dgm:cxn modelId="{66B01972-B9FB-4C5C-B248-DE4DE3022A4B}" type="presParOf" srcId="{6A36547E-CFEA-4525-93D6-5039C4A71285}" destId="{F77F1505-994D-42F9-A048-B7C72BB64E84}" srcOrd="1" destOrd="0" presId="urn:microsoft.com/office/officeart/2005/8/layout/hierarchy1"/>
    <dgm:cxn modelId="{8DE7ABD8-A9FB-4D77-8357-FF2EBB2EF961}" type="presParOf" srcId="{F77F1505-994D-42F9-A048-B7C72BB64E84}" destId="{5FBDDA5E-CEFE-412A-9B6B-208ABA584265}" srcOrd="0" destOrd="0" presId="urn:microsoft.com/office/officeart/2005/8/layout/hierarchy1"/>
    <dgm:cxn modelId="{14DE0422-8101-4160-8E8E-8D973F75FF77}" type="presParOf" srcId="{5FBDDA5E-CEFE-412A-9B6B-208ABA584265}" destId="{B392C69A-926B-42FE-BD0B-DCD30CFC9679}" srcOrd="0" destOrd="0" presId="urn:microsoft.com/office/officeart/2005/8/layout/hierarchy1"/>
    <dgm:cxn modelId="{A2E60C93-D87F-4884-8ED0-5F438399A526}" type="presParOf" srcId="{5FBDDA5E-CEFE-412A-9B6B-208ABA584265}" destId="{198DE74C-0E60-4245-A921-C92AECD2E284}" srcOrd="1" destOrd="0" presId="urn:microsoft.com/office/officeart/2005/8/layout/hierarchy1"/>
    <dgm:cxn modelId="{351B3288-C793-46F7-A4B4-FBA50743BE15}" type="presParOf" srcId="{F77F1505-994D-42F9-A048-B7C72BB64E84}" destId="{E6276E9F-AFC3-498C-94E4-F1AFBCCFA9B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B10223-903C-4869-8E6F-D2FB16BBBC1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6BD61F-C2F7-4C5A-ADC5-92AEC4250638}">
      <dgm:prSet phldrT="[Текст]"/>
      <dgm:spPr/>
      <dgm:t>
        <a:bodyPr/>
        <a:lstStyle/>
        <a:p>
          <a:r>
            <a:rPr lang="ru-RU" dirty="0" smtClean="0"/>
            <a:t>Парадигма</a:t>
          </a:r>
          <a:endParaRPr lang="ru-RU" dirty="0"/>
        </a:p>
      </dgm:t>
    </dgm:pt>
    <dgm:pt modelId="{886F656C-2A06-42D0-AAFB-DFC2AA901CEA}" type="parTrans" cxnId="{DF63F847-002D-42E3-9A61-F4F7F2E8E87D}">
      <dgm:prSet/>
      <dgm:spPr/>
      <dgm:t>
        <a:bodyPr/>
        <a:lstStyle/>
        <a:p>
          <a:endParaRPr lang="ru-RU"/>
        </a:p>
      </dgm:t>
    </dgm:pt>
    <dgm:pt modelId="{9861BCA6-A43D-4995-BACF-8B4F64F080DB}" type="sibTrans" cxnId="{DF63F847-002D-42E3-9A61-F4F7F2E8E87D}">
      <dgm:prSet/>
      <dgm:spPr/>
      <dgm:t>
        <a:bodyPr/>
        <a:lstStyle/>
        <a:p>
          <a:endParaRPr lang="ru-RU"/>
        </a:p>
      </dgm:t>
    </dgm:pt>
    <dgm:pt modelId="{114A6F7A-824F-4618-ADFB-15ED479F2A70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>
                  <a:lumMod val="75000"/>
                </a:schemeClr>
              </a:solidFill>
            </a:rPr>
            <a:t>Определяет методологические основы исследования </a:t>
          </a:r>
          <a:br>
            <a:rPr lang="ru-RU" sz="1800" dirty="0" smtClean="0">
              <a:solidFill>
                <a:schemeClr val="tx1">
                  <a:lumMod val="75000"/>
                </a:schemeClr>
              </a:solidFill>
            </a:rPr>
          </a:br>
          <a:r>
            <a:rPr lang="ru-RU" sz="1800" dirty="0" smtClean="0">
              <a:solidFill>
                <a:schemeClr val="tx1">
                  <a:lumMod val="75000"/>
                </a:schemeClr>
              </a:solidFill>
            </a:rPr>
            <a:t>на философском, </a:t>
          </a:r>
          <a:r>
            <a:rPr lang="ru-RU" sz="1800" dirty="0" err="1" smtClean="0">
              <a:solidFill>
                <a:schemeClr val="tx1">
                  <a:lumMod val="75000"/>
                </a:schemeClr>
              </a:solidFill>
            </a:rPr>
            <a:t>конкретнонаучном</a:t>
          </a:r>
          <a:r>
            <a:rPr lang="ru-RU" sz="1800" dirty="0" smtClean="0">
              <a:solidFill>
                <a:schemeClr val="tx1">
                  <a:lumMod val="75000"/>
                </a:schemeClr>
              </a:solidFill>
            </a:rPr>
            <a:t>, технологическом уровнях</a:t>
          </a:r>
          <a:endParaRPr lang="ru-RU" sz="1800" dirty="0">
            <a:solidFill>
              <a:schemeClr val="tx1">
                <a:lumMod val="75000"/>
              </a:schemeClr>
            </a:solidFill>
          </a:endParaRPr>
        </a:p>
      </dgm:t>
    </dgm:pt>
    <dgm:pt modelId="{AC95319D-E661-4181-ABA1-5F2EB96B64C0}" type="parTrans" cxnId="{3241AE5A-F5F8-4450-9443-5892D39FEECC}">
      <dgm:prSet/>
      <dgm:spPr/>
      <dgm:t>
        <a:bodyPr/>
        <a:lstStyle/>
        <a:p>
          <a:endParaRPr lang="ru-RU"/>
        </a:p>
      </dgm:t>
    </dgm:pt>
    <dgm:pt modelId="{71114183-2676-40B0-AB70-9D584D6BB6D0}" type="sibTrans" cxnId="{3241AE5A-F5F8-4450-9443-5892D39FEECC}">
      <dgm:prSet/>
      <dgm:spPr/>
      <dgm:t>
        <a:bodyPr/>
        <a:lstStyle/>
        <a:p>
          <a:endParaRPr lang="ru-RU"/>
        </a:p>
      </dgm:t>
    </dgm:pt>
    <dgm:pt modelId="{CC82B61A-1E0A-4148-BD90-1EA806908034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>
                  <a:lumMod val="75000"/>
                </a:schemeClr>
              </a:solidFill>
            </a:rPr>
            <a:t>Выполняет мировоззренческие функции</a:t>
          </a:r>
          <a:endParaRPr lang="ru-RU" sz="1800" dirty="0">
            <a:solidFill>
              <a:schemeClr val="tx1">
                <a:lumMod val="75000"/>
              </a:schemeClr>
            </a:solidFill>
          </a:endParaRPr>
        </a:p>
      </dgm:t>
    </dgm:pt>
    <dgm:pt modelId="{8D585357-7282-420A-B62C-8033992BC6B1}" type="parTrans" cxnId="{84518AFC-4F97-4852-8C05-8E034B8D0CE4}">
      <dgm:prSet/>
      <dgm:spPr/>
      <dgm:t>
        <a:bodyPr/>
        <a:lstStyle/>
        <a:p>
          <a:endParaRPr lang="ru-RU"/>
        </a:p>
      </dgm:t>
    </dgm:pt>
    <dgm:pt modelId="{1DD7114F-B2D4-471F-9C63-59ED10A2F9CB}" type="sibTrans" cxnId="{84518AFC-4F97-4852-8C05-8E034B8D0CE4}">
      <dgm:prSet/>
      <dgm:spPr/>
      <dgm:t>
        <a:bodyPr/>
        <a:lstStyle/>
        <a:p>
          <a:endParaRPr lang="ru-RU"/>
        </a:p>
      </dgm:t>
    </dgm:pt>
    <dgm:pt modelId="{ADE5E995-1227-4BE3-A72C-F9DB27C92F21}">
      <dgm:prSet phldrT="[Текст]"/>
      <dgm:spPr/>
      <dgm:t>
        <a:bodyPr/>
        <a:lstStyle/>
        <a:p>
          <a:r>
            <a:rPr lang="ru-RU" dirty="0" smtClean="0"/>
            <a:t>Подход</a:t>
          </a:r>
          <a:endParaRPr lang="ru-RU" dirty="0"/>
        </a:p>
      </dgm:t>
    </dgm:pt>
    <dgm:pt modelId="{02315208-17D6-4EEF-8CF2-35043625B660}" type="parTrans" cxnId="{A3E23345-6DE2-4894-9C1C-7002FED12EC0}">
      <dgm:prSet/>
      <dgm:spPr/>
      <dgm:t>
        <a:bodyPr/>
        <a:lstStyle/>
        <a:p>
          <a:endParaRPr lang="ru-RU"/>
        </a:p>
      </dgm:t>
    </dgm:pt>
    <dgm:pt modelId="{5C683109-B7DE-4E16-B767-02CAABB08D96}" type="sibTrans" cxnId="{A3E23345-6DE2-4894-9C1C-7002FED12EC0}">
      <dgm:prSet/>
      <dgm:spPr/>
      <dgm:t>
        <a:bodyPr/>
        <a:lstStyle/>
        <a:p>
          <a:endParaRPr lang="ru-RU"/>
        </a:p>
      </dgm:t>
    </dgm:pt>
    <dgm:pt modelId="{40D04BF6-9940-4891-A755-C66194538C99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>
                  <a:lumMod val="75000"/>
                </a:schemeClr>
              </a:solidFill>
            </a:rPr>
            <a:t>Определяет методологические основы </a:t>
          </a:r>
          <a:r>
            <a:rPr lang="ru-RU" sz="1800" smtClean="0">
              <a:solidFill>
                <a:schemeClr val="tx1">
                  <a:lumMod val="75000"/>
                </a:schemeClr>
              </a:solidFill>
            </a:rPr>
            <a:t>исследования </a:t>
          </a:r>
          <a:br>
            <a:rPr lang="ru-RU" sz="1800" smtClean="0">
              <a:solidFill>
                <a:schemeClr val="tx1">
                  <a:lumMod val="75000"/>
                </a:schemeClr>
              </a:solidFill>
            </a:rPr>
          </a:br>
          <a:r>
            <a:rPr lang="ru-RU" sz="1800" smtClean="0">
              <a:solidFill>
                <a:schemeClr val="tx1">
                  <a:lumMod val="75000"/>
                </a:schemeClr>
              </a:solidFill>
            </a:rPr>
            <a:t>на </a:t>
          </a:r>
          <a:r>
            <a:rPr lang="ru-RU" sz="1800" dirty="0" smtClean="0">
              <a:solidFill>
                <a:schemeClr val="tx1">
                  <a:lumMod val="75000"/>
                </a:schemeClr>
              </a:solidFill>
            </a:rPr>
            <a:t>общенаучном уровне</a:t>
          </a:r>
          <a:endParaRPr lang="ru-RU" sz="1800" dirty="0">
            <a:solidFill>
              <a:schemeClr val="tx1">
                <a:lumMod val="75000"/>
              </a:schemeClr>
            </a:solidFill>
          </a:endParaRPr>
        </a:p>
      </dgm:t>
    </dgm:pt>
    <dgm:pt modelId="{942ECD46-92B3-4C14-BC72-9393AD880EBB}" type="parTrans" cxnId="{B4A602DC-79ED-4C66-AB8C-EDD7B93CE3D3}">
      <dgm:prSet/>
      <dgm:spPr/>
      <dgm:t>
        <a:bodyPr/>
        <a:lstStyle/>
        <a:p>
          <a:endParaRPr lang="ru-RU"/>
        </a:p>
      </dgm:t>
    </dgm:pt>
    <dgm:pt modelId="{3767B687-1D4F-4288-AA50-BF2B448C95EC}" type="sibTrans" cxnId="{B4A602DC-79ED-4C66-AB8C-EDD7B93CE3D3}">
      <dgm:prSet/>
      <dgm:spPr/>
      <dgm:t>
        <a:bodyPr/>
        <a:lstStyle/>
        <a:p>
          <a:endParaRPr lang="ru-RU"/>
        </a:p>
      </dgm:t>
    </dgm:pt>
    <dgm:pt modelId="{601AAA87-7748-4FB8-AD60-3B4821E8334B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>
                  <a:lumMod val="75000"/>
                </a:schemeClr>
              </a:solidFill>
            </a:rPr>
            <a:t>Выполняет инструментальные функции</a:t>
          </a:r>
          <a:endParaRPr lang="ru-RU" sz="1800" dirty="0">
            <a:solidFill>
              <a:schemeClr val="tx1">
                <a:lumMod val="75000"/>
              </a:schemeClr>
            </a:solidFill>
          </a:endParaRPr>
        </a:p>
      </dgm:t>
    </dgm:pt>
    <dgm:pt modelId="{CACC3571-F144-4473-A8F7-AC1502A348B5}" type="parTrans" cxnId="{B731CC38-346D-4325-91FD-CC66FD685F05}">
      <dgm:prSet/>
      <dgm:spPr/>
      <dgm:t>
        <a:bodyPr/>
        <a:lstStyle/>
        <a:p>
          <a:endParaRPr lang="ru-RU"/>
        </a:p>
      </dgm:t>
    </dgm:pt>
    <dgm:pt modelId="{AA3947D9-D3DC-4CA4-BFF3-5A78A8DF6C24}" type="sibTrans" cxnId="{B731CC38-346D-4325-91FD-CC66FD685F05}">
      <dgm:prSet/>
      <dgm:spPr/>
      <dgm:t>
        <a:bodyPr/>
        <a:lstStyle/>
        <a:p>
          <a:endParaRPr lang="ru-RU"/>
        </a:p>
      </dgm:t>
    </dgm:pt>
    <dgm:pt modelId="{2FC1C5E8-97B8-487D-B30F-B6A5942EAF03}" type="pres">
      <dgm:prSet presAssocID="{39B10223-903C-4869-8E6F-D2FB16BBBC1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20C5E44-F7C9-409D-91D0-6E92FCDDE09F}" type="pres">
      <dgm:prSet presAssocID="{BA6BD61F-C2F7-4C5A-ADC5-92AEC4250638}" presName="linNode" presStyleCnt="0"/>
      <dgm:spPr/>
    </dgm:pt>
    <dgm:pt modelId="{15B9FE36-8B79-4AA5-B4FF-D746F7BF5777}" type="pres">
      <dgm:prSet presAssocID="{BA6BD61F-C2F7-4C5A-ADC5-92AEC4250638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4DA9B-B9BF-490B-9AA9-185E977760C4}" type="pres">
      <dgm:prSet presAssocID="{BA6BD61F-C2F7-4C5A-ADC5-92AEC4250638}" presName="childShp" presStyleLbl="bgAccFollowNode1" presStyleIdx="0" presStyleCnt="2" custScaleY="127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50F3D-8ACB-4F38-99D5-A286B19614A9}" type="pres">
      <dgm:prSet presAssocID="{9861BCA6-A43D-4995-BACF-8B4F64F080DB}" presName="spacing" presStyleCnt="0"/>
      <dgm:spPr/>
    </dgm:pt>
    <dgm:pt modelId="{21C49551-0065-4168-A71A-7F6008DCEEBA}" type="pres">
      <dgm:prSet presAssocID="{ADE5E995-1227-4BE3-A72C-F9DB27C92F21}" presName="linNode" presStyleCnt="0"/>
      <dgm:spPr/>
    </dgm:pt>
    <dgm:pt modelId="{B056A793-C1B4-4E42-AC1B-1B08033A02B4}" type="pres">
      <dgm:prSet presAssocID="{ADE5E995-1227-4BE3-A72C-F9DB27C92F21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DF0353-31BF-4279-A981-69524DC90605}" type="pres">
      <dgm:prSet presAssocID="{ADE5E995-1227-4BE3-A72C-F9DB27C92F21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31CC38-346D-4325-91FD-CC66FD685F05}" srcId="{ADE5E995-1227-4BE3-A72C-F9DB27C92F21}" destId="{601AAA87-7748-4FB8-AD60-3B4821E8334B}" srcOrd="1" destOrd="0" parTransId="{CACC3571-F144-4473-A8F7-AC1502A348B5}" sibTransId="{AA3947D9-D3DC-4CA4-BFF3-5A78A8DF6C24}"/>
    <dgm:cxn modelId="{84518AFC-4F97-4852-8C05-8E034B8D0CE4}" srcId="{BA6BD61F-C2F7-4C5A-ADC5-92AEC4250638}" destId="{CC82B61A-1E0A-4148-BD90-1EA806908034}" srcOrd="1" destOrd="0" parTransId="{8D585357-7282-420A-B62C-8033992BC6B1}" sibTransId="{1DD7114F-B2D4-471F-9C63-59ED10A2F9CB}"/>
    <dgm:cxn modelId="{D373CF48-9915-407A-8D9E-819E7B931852}" type="presOf" srcId="{114A6F7A-824F-4618-ADFB-15ED479F2A70}" destId="{3704DA9B-B9BF-490B-9AA9-185E977760C4}" srcOrd="0" destOrd="0" presId="urn:microsoft.com/office/officeart/2005/8/layout/vList6"/>
    <dgm:cxn modelId="{1A83043A-E5FC-4B2D-92EF-D54F22D1EDA1}" type="presOf" srcId="{BA6BD61F-C2F7-4C5A-ADC5-92AEC4250638}" destId="{15B9FE36-8B79-4AA5-B4FF-D746F7BF5777}" srcOrd="0" destOrd="0" presId="urn:microsoft.com/office/officeart/2005/8/layout/vList6"/>
    <dgm:cxn modelId="{55934D60-A43D-435B-929D-B84A720543D0}" type="presOf" srcId="{601AAA87-7748-4FB8-AD60-3B4821E8334B}" destId="{9ADF0353-31BF-4279-A981-69524DC90605}" srcOrd="0" destOrd="1" presId="urn:microsoft.com/office/officeart/2005/8/layout/vList6"/>
    <dgm:cxn modelId="{3DD892F0-992D-4B16-9A8D-2322F9D8E358}" type="presOf" srcId="{CC82B61A-1E0A-4148-BD90-1EA806908034}" destId="{3704DA9B-B9BF-490B-9AA9-185E977760C4}" srcOrd="0" destOrd="1" presId="urn:microsoft.com/office/officeart/2005/8/layout/vList6"/>
    <dgm:cxn modelId="{2AA7F83E-B905-4D0D-8F17-3F5251785C46}" type="presOf" srcId="{40D04BF6-9940-4891-A755-C66194538C99}" destId="{9ADF0353-31BF-4279-A981-69524DC90605}" srcOrd="0" destOrd="0" presId="urn:microsoft.com/office/officeart/2005/8/layout/vList6"/>
    <dgm:cxn modelId="{3241AE5A-F5F8-4450-9443-5892D39FEECC}" srcId="{BA6BD61F-C2F7-4C5A-ADC5-92AEC4250638}" destId="{114A6F7A-824F-4618-ADFB-15ED479F2A70}" srcOrd="0" destOrd="0" parTransId="{AC95319D-E661-4181-ABA1-5F2EB96B64C0}" sibTransId="{71114183-2676-40B0-AB70-9D584D6BB6D0}"/>
    <dgm:cxn modelId="{4CB85BD7-CBF5-41F8-A62F-3A2D6D75854B}" type="presOf" srcId="{39B10223-903C-4869-8E6F-D2FB16BBBC1F}" destId="{2FC1C5E8-97B8-487D-B30F-B6A5942EAF03}" srcOrd="0" destOrd="0" presId="urn:microsoft.com/office/officeart/2005/8/layout/vList6"/>
    <dgm:cxn modelId="{DF63F847-002D-42E3-9A61-F4F7F2E8E87D}" srcId="{39B10223-903C-4869-8E6F-D2FB16BBBC1F}" destId="{BA6BD61F-C2F7-4C5A-ADC5-92AEC4250638}" srcOrd="0" destOrd="0" parTransId="{886F656C-2A06-42D0-AAFB-DFC2AA901CEA}" sibTransId="{9861BCA6-A43D-4995-BACF-8B4F64F080DB}"/>
    <dgm:cxn modelId="{0C8A3827-3A25-46EB-8D9A-4410DF787874}" type="presOf" srcId="{ADE5E995-1227-4BE3-A72C-F9DB27C92F21}" destId="{B056A793-C1B4-4E42-AC1B-1B08033A02B4}" srcOrd="0" destOrd="0" presId="urn:microsoft.com/office/officeart/2005/8/layout/vList6"/>
    <dgm:cxn modelId="{A3E23345-6DE2-4894-9C1C-7002FED12EC0}" srcId="{39B10223-903C-4869-8E6F-D2FB16BBBC1F}" destId="{ADE5E995-1227-4BE3-A72C-F9DB27C92F21}" srcOrd="1" destOrd="0" parTransId="{02315208-17D6-4EEF-8CF2-35043625B660}" sibTransId="{5C683109-B7DE-4E16-B767-02CAABB08D96}"/>
    <dgm:cxn modelId="{B4A602DC-79ED-4C66-AB8C-EDD7B93CE3D3}" srcId="{ADE5E995-1227-4BE3-A72C-F9DB27C92F21}" destId="{40D04BF6-9940-4891-A755-C66194538C99}" srcOrd="0" destOrd="0" parTransId="{942ECD46-92B3-4C14-BC72-9393AD880EBB}" sibTransId="{3767B687-1D4F-4288-AA50-BF2B448C95EC}"/>
    <dgm:cxn modelId="{ED99ACCC-7A78-4226-9C93-0CC40D9BE926}" type="presParOf" srcId="{2FC1C5E8-97B8-487D-B30F-B6A5942EAF03}" destId="{E20C5E44-F7C9-409D-91D0-6E92FCDDE09F}" srcOrd="0" destOrd="0" presId="urn:microsoft.com/office/officeart/2005/8/layout/vList6"/>
    <dgm:cxn modelId="{36826B14-A58F-4DBD-9F2B-C7C7B0C6B1B2}" type="presParOf" srcId="{E20C5E44-F7C9-409D-91D0-6E92FCDDE09F}" destId="{15B9FE36-8B79-4AA5-B4FF-D746F7BF5777}" srcOrd="0" destOrd="0" presId="urn:microsoft.com/office/officeart/2005/8/layout/vList6"/>
    <dgm:cxn modelId="{EFCBAC02-C8BB-48E3-80A8-7BD40B082C02}" type="presParOf" srcId="{E20C5E44-F7C9-409D-91D0-6E92FCDDE09F}" destId="{3704DA9B-B9BF-490B-9AA9-185E977760C4}" srcOrd="1" destOrd="0" presId="urn:microsoft.com/office/officeart/2005/8/layout/vList6"/>
    <dgm:cxn modelId="{E9B5FCEB-0718-416F-A575-5B50B5070539}" type="presParOf" srcId="{2FC1C5E8-97B8-487D-B30F-B6A5942EAF03}" destId="{30A50F3D-8ACB-4F38-99D5-A286B19614A9}" srcOrd="1" destOrd="0" presId="urn:microsoft.com/office/officeart/2005/8/layout/vList6"/>
    <dgm:cxn modelId="{91FE39C7-0786-4252-A246-71591DE5AE1D}" type="presParOf" srcId="{2FC1C5E8-97B8-487D-B30F-B6A5942EAF03}" destId="{21C49551-0065-4168-A71A-7F6008DCEEBA}" srcOrd="2" destOrd="0" presId="urn:microsoft.com/office/officeart/2005/8/layout/vList6"/>
    <dgm:cxn modelId="{0726C411-D3EE-418E-8C4E-128808163817}" type="presParOf" srcId="{21C49551-0065-4168-A71A-7F6008DCEEBA}" destId="{B056A793-C1B4-4E42-AC1B-1B08033A02B4}" srcOrd="0" destOrd="0" presId="urn:microsoft.com/office/officeart/2005/8/layout/vList6"/>
    <dgm:cxn modelId="{2A83473D-8FAE-43E6-B67A-3E3ABF059C44}" type="presParOf" srcId="{21C49551-0065-4168-A71A-7F6008DCEEBA}" destId="{9ADF0353-31BF-4279-A981-69524DC9060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642F530-8AD4-4C88-AD65-7A02D47AB37B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F7ED25-6F83-4D07-B48C-947ED09157A5}">
      <dgm:prSet phldrT="[Текст]"/>
      <dgm:spPr/>
      <dgm:t>
        <a:bodyPr/>
        <a:lstStyle/>
        <a:p>
          <a:r>
            <a:rPr lang="ru-RU" dirty="0" smtClean="0"/>
            <a:t>Составляющие парадигмы</a:t>
          </a:r>
          <a:endParaRPr lang="ru-RU" dirty="0"/>
        </a:p>
      </dgm:t>
    </dgm:pt>
    <dgm:pt modelId="{6BC45546-02BE-41FA-8969-A143FE46591C}" type="parTrans" cxnId="{4E1C0E4E-08E3-4AB6-91C2-CC730234A5D8}">
      <dgm:prSet/>
      <dgm:spPr/>
      <dgm:t>
        <a:bodyPr/>
        <a:lstStyle/>
        <a:p>
          <a:endParaRPr lang="ru-RU"/>
        </a:p>
      </dgm:t>
    </dgm:pt>
    <dgm:pt modelId="{7CCECC7C-B19A-43BD-8AF4-724E60E48BAD}" type="sibTrans" cxnId="{4E1C0E4E-08E3-4AB6-91C2-CC730234A5D8}">
      <dgm:prSet/>
      <dgm:spPr/>
      <dgm:t>
        <a:bodyPr/>
        <a:lstStyle/>
        <a:p>
          <a:endParaRPr lang="ru-RU"/>
        </a:p>
      </dgm:t>
    </dgm:pt>
    <dgm:pt modelId="{0402BBF8-1C3E-4E2E-BD18-C13BE2466DB9}">
      <dgm:prSet phldrT="[Текст]"/>
      <dgm:spPr>
        <a:solidFill>
          <a:schemeClr val="accent2"/>
        </a:solidFill>
      </dgm:spPr>
      <dgm:t>
        <a:bodyPr/>
        <a:lstStyle/>
        <a:p>
          <a:r>
            <a:rPr lang="ru-RU" dirty="0" smtClean="0"/>
            <a:t>Ценностные ориентиры</a:t>
          </a:r>
          <a:endParaRPr lang="ru-RU" dirty="0"/>
        </a:p>
      </dgm:t>
    </dgm:pt>
    <dgm:pt modelId="{70900EE5-8484-4314-9815-EF6B62903812}" type="parTrans" cxnId="{15E55385-D7E4-4260-940C-B6A5C55CC2C0}">
      <dgm:prSet/>
      <dgm:spPr/>
      <dgm:t>
        <a:bodyPr/>
        <a:lstStyle/>
        <a:p>
          <a:endParaRPr lang="ru-RU"/>
        </a:p>
      </dgm:t>
    </dgm:pt>
    <dgm:pt modelId="{623ACF46-0A62-4C90-80D0-8E5543D7DE2B}" type="sibTrans" cxnId="{15E55385-D7E4-4260-940C-B6A5C55CC2C0}">
      <dgm:prSet/>
      <dgm:spPr/>
      <dgm:t>
        <a:bodyPr/>
        <a:lstStyle/>
        <a:p>
          <a:endParaRPr lang="ru-RU"/>
        </a:p>
      </dgm:t>
    </dgm:pt>
    <dgm:pt modelId="{6FDFC2FE-2B35-4B7B-AA1F-345E910A414E}">
      <dgm:prSet phldrT="[Текст]"/>
      <dgm:spPr>
        <a:noFill/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Ментальные установки</a:t>
          </a:r>
          <a:endParaRPr lang="ru-RU" dirty="0">
            <a:solidFill>
              <a:schemeClr val="tx2"/>
            </a:solidFill>
          </a:endParaRPr>
        </a:p>
      </dgm:t>
    </dgm:pt>
    <dgm:pt modelId="{6EFE0DE9-49BF-4D60-8225-04A0455D6DCF}" type="parTrans" cxnId="{AC710B0A-E486-421B-8ABE-4725C8C88ABC}">
      <dgm:prSet/>
      <dgm:spPr/>
      <dgm:t>
        <a:bodyPr/>
        <a:lstStyle/>
        <a:p>
          <a:endParaRPr lang="ru-RU"/>
        </a:p>
      </dgm:t>
    </dgm:pt>
    <dgm:pt modelId="{B6CF5DF7-87E0-46F2-B616-5456B3439083}" type="sibTrans" cxnId="{AC710B0A-E486-421B-8ABE-4725C8C88ABC}">
      <dgm:prSet/>
      <dgm:spPr/>
      <dgm:t>
        <a:bodyPr/>
        <a:lstStyle/>
        <a:p>
          <a:endParaRPr lang="ru-RU"/>
        </a:p>
      </dgm:t>
    </dgm:pt>
    <dgm:pt modelId="{9A4D9037-5C5C-4617-A825-B9ECAC2D033E}">
      <dgm:prSet phldrT="[Текст]"/>
      <dgm:spPr>
        <a:solidFill>
          <a:schemeClr val="bg2"/>
        </a:solidFill>
      </dgm:spPr>
      <dgm:t>
        <a:bodyPr/>
        <a:lstStyle/>
        <a:p>
          <a:r>
            <a:rPr lang="ru-RU" dirty="0" smtClean="0"/>
            <a:t>Исследовательский инструментарий</a:t>
          </a:r>
          <a:endParaRPr lang="ru-RU" dirty="0"/>
        </a:p>
      </dgm:t>
    </dgm:pt>
    <dgm:pt modelId="{25AED022-911B-4B1A-8B4A-9FE74FFF88CB}" type="parTrans" cxnId="{81F478B2-8B9D-494F-963C-6DABB2779DC3}">
      <dgm:prSet/>
      <dgm:spPr/>
      <dgm:t>
        <a:bodyPr/>
        <a:lstStyle/>
        <a:p>
          <a:endParaRPr lang="ru-RU"/>
        </a:p>
      </dgm:t>
    </dgm:pt>
    <dgm:pt modelId="{118EC0C5-DBFF-4D21-92BA-6B38539A8FBF}" type="sibTrans" cxnId="{81F478B2-8B9D-494F-963C-6DABB2779DC3}">
      <dgm:prSet/>
      <dgm:spPr/>
      <dgm:t>
        <a:bodyPr/>
        <a:lstStyle/>
        <a:p>
          <a:endParaRPr lang="ru-RU"/>
        </a:p>
      </dgm:t>
    </dgm:pt>
    <dgm:pt modelId="{11E90706-A677-42FA-B7D3-F5A29307A188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Научное сообщество</a:t>
          </a:r>
          <a:endParaRPr lang="ru-RU" dirty="0"/>
        </a:p>
      </dgm:t>
    </dgm:pt>
    <dgm:pt modelId="{3BBFF87D-D09C-46E8-A5CD-B5A53EAC48B0}" type="parTrans" cxnId="{63979EE8-2812-4602-815B-1E43F0B2EA22}">
      <dgm:prSet/>
      <dgm:spPr/>
      <dgm:t>
        <a:bodyPr/>
        <a:lstStyle/>
        <a:p>
          <a:endParaRPr lang="ru-RU"/>
        </a:p>
      </dgm:t>
    </dgm:pt>
    <dgm:pt modelId="{94D1CAF0-2B8B-43FD-B68D-05281DD4CCB5}" type="sibTrans" cxnId="{63979EE8-2812-4602-815B-1E43F0B2EA22}">
      <dgm:prSet/>
      <dgm:spPr/>
      <dgm:t>
        <a:bodyPr/>
        <a:lstStyle/>
        <a:p>
          <a:endParaRPr lang="ru-RU"/>
        </a:p>
      </dgm:t>
    </dgm:pt>
    <dgm:pt modelId="{E730BA1F-DD43-4DDD-8F79-4C5E90A1A8AF}" type="pres">
      <dgm:prSet presAssocID="{5642F530-8AD4-4C88-AD65-7A02D47AB37B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09500C-B6C7-4911-B15B-E39595C9B233}" type="pres">
      <dgm:prSet presAssocID="{5642F530-8AD4-4C88-AD65-7A02D47AB37B}" presName="matrix" presStyleCnt="0"/>
      <dgm:spPr/>
    </dgm:pt>
    <dgm:pt modelId="{117BAF30-2282-4397-9AC1-2A3C2C30647C}" type="pres">
      <dgm:prSet presAssocID="{5642F530-8AD4-4C88-AD65-7A02D47AB37B}" presName="tile1" presStyleLbl="node1" presStyleIdx="0" presStyleCnt="4"/>
      <dgm:spPr/>
      <dgm:t>
        <a:bodyPr/>
        <a:lstStyle/>
        <a:p>
          <a:endParaRPr lang="ru-RU"/>
        </a:p>
      </dgm:t>
    </dgm:pt>
    <dgm:pt modelId="{6C05FF21-B91B-427D-BD88-C39C40930B13}" type="pres">
      <dgm:prSet presAssocID="{5642F530-8AD4-4C88-AD65-7A02D47AB37B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78AE4-7A05-4AC4-B2DC-734918A5FA4B}" type="pres">
      <dgm:prSet presAssocID="{5642F530-8AD4-4C88-AD65-7A02D47AB37B}" presName="tile2" presStyleLbl="node1" presStyleIdx="1" presStyleCnt="4"/>
      <dgm:spPr/>
      <dgm:t>
        <a:bodyPr/>
        <a:lstStyle/>
        <a:p>
          <a:endParaRPr lang="ru-RU"/>
        </a:p>
      </dgm:t>
    </dgm:pt>
    <dgm:pt modelId="{61FA13FA-7E39-47CB-A4C8-175AFF02DA42}" type="pres">
      <dgm:prSet presAssocID="{5642F530-8AD4-4C88-AD65-7A02D47AB37B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725964-42E3-4E71-9339-7FD3576C1E41}" type="pres">
      <dgm:prSet presAssocID="{5642F530-8AD4-4C88-AD65-7A02D47AB37B}" presName="tile3" presStyleLbl="node1" presStyleIdx="2" presStyleCnt="4"/>
      <dgm:spPr/>
      <dgm:t>
        <a:bodyPr/>
        <a:lstStyle/>
        <a:p>
          <a:endParaRPr lang="ru-RU"/>
        </a:p>
      </dgm:t>
    </dgm:pt>
    <dgm:pt modelId="{C16AE748-C25A-4C5B-A231-A314DEAE8C4B}" type="pres">
      <dgm:prSet presAssocID="{5642F530-8AD4-4C88-AD65-7A02D47AB37B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C79CA-37DD-456C-A3A2-4B44A98A22FB}" type="pres">
      <dgm:prSet presAssocID="{5642F530-8AD4-4C88-AD65-7A02D47AB37B}" presName="tile4" presStyleLbl="node1" presStyleIdx="3" presStyleCnt="4"/>
      <dgm:spPr/>
      <dgm:t>
        <a:bodyPr/>
        <a:lstStyle/>
        <a:p>
          <a:endParaRPr lang="ru-RU"/>
        </a:p>
      </dgm:t>
    </dgm:pt>
    <dgm:pt modelId="{3CA738FD-D7FC-4871-A6ED-C068174B00DE}" type="pres">
      <dgm:prSet presAssocID="{5642F530-8AD4-4C88-AD65-7A02D47AB37B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FA6119-5F8E-409C-B134-FC0F40359C77}" type="pres">
      <dgm:prSet presAssocID="{5642F530-8AD4-4C88-AD65-7A02D47AB37B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4E1C0E4E-08E3-4AB6-91C2-CC730234A5D8}" srcId="{5642F530-8AD4-4C88-AD65-7A02D47AB37B}" destId="{AFF7ED25-6F83-4D07-B48C-947ED09157A5}" srcOrd="0" destOrd="0" parTransId="{6BC45546-02BE-41FA-8969-A143FE46591C}" sibTransId="{7CCECC7C-B19A-43BD-8AF4-724E60E48BAD}"/>
    <dgm:cxn modelId="{073070A0-FA7F-4C8A-82BD-15AFC877E164}" type="presOf" srcId="{6FDFC2FE-2B35-4B7B-AA1F-345E910A414E}" destId="{94978AE4-7A05-4AC4-B2DC-734918A5FA4B}" srcOrd="0" destOrd="0" presId="urn:microsoft.com/office/officeart/2005/8/layout/matrix1"/>
    <dgm:cxn modelId="{D9FA5B77-71D3-4966-A14F-EF0F748A028B}" type="presOf" srcId="{AFF7ED25-6F83-4D07-B48C-947ED09157A5}" destId="{DAFA6119-5F8E-409C-B134-FC0F40359C77}" srcOrd="0" destOrd="0" presId="urn:microsoft.com/office/officeart/2005/8/layout/matrix1"/>
    <dgm:cxn modelId="{3B509102-CF4F-4BD1-BF70-FF04AEA2A912}" type="presOf" srcId="{0402BBF8-1C3E-4E2E-BD18-C13BE2466DB9}" destId="{6C05FF21-B91B-427D-BD88-C39C40930B13}" srcOrd="1" destOrd="0" presId="urn:microsoft.com/office/officeart/2005/8/layout/matrix1"/>
    <dgm:cxn modelId="{AC710B0A-E486-421B-8ABE-4725C8C88ABC}" srcId="{AFF7ED25-6F83-4D07-B48C-947ED09157A5}" destId="{6FDFC2FE-2B35-4B7B-AA1F-345E910A414E}" srcOrd="1" destOrd="0" parTransId="{6EFE0DE9-49BF-4D60-8225-04A0455D6DCF}" sibTransId="{B6CF5DF7-87E0-46F2-B616-5456B3439083}"/>
    <dgm:cxn modelId="{7F89E104-6235-4172-BA86-476BEAC6BFA9}" type="presOf" srcId="{11E90706-A677-42FA-B7D3-F5A29307A188}" destId="{3CA738FD-D7FC-4871-A6ED-C068174B00DE}" srcOrd="1" destOrd="0" presId="urn:microsoft.com/office/officeart/2005/8/layout/matrix1"/>
    <dgm:cxn modelId="{EC6AE441-E9D0-4F79-981D-0B8CC34B3B3E}" type="presOf" srcId="{0402BBF8-1C3E-4E2E-BD18-C13BE2466DB9}" destId="{117BAF30-2282-4397-9AC1-2A3C2C30647C}" srcOrd="0" destOrd="0" presId="urn:microsoft.com/office/officeart/2005/8/layout/matrix1"/>
    <dgm:cxn modelId="{81F478B2-8B9D-494F-963C-6DABB2779DC3}" srcId="{AFF7ED25-6F83-4D07-B48C-947ED09157A5}" destId="{9A4D9037-5C5C-4617-A825-B9ECAC2D033E}" srcOrd="2" destOrd="0" parTransId="{25AED022-911B-4B1A-8B4A-9FE74FFF88CB}" sibTransId="{118EC0C5-DBFF-4D21-92BA-6B38539A8FBF}"/>
    <dgm:cxn modelId="{15E55385-D7E4-4260-940C-B6A5C55CC2C0}" srcId="{AFF7ED25-6F83-4D07-B48C-947ED09157A5}" destId="{0402BBF8-1C3E-4E2E-BD18-C13BE2466DB9}" srcOrd="0" destOrd="0" parTransId="{70900EE5-8484-4314-9815-EF6B62903812}" sibTransId="{623ACF46-0A62-4C90-80D0-8E5543D7DE2B}"/>
    <dgm:cxn modelId="{63979EE8-2812-4602-815B-1E43F0B2EA22}" srcId="{AFF7ED25-6F83-4D07-B48C-947ED09157A5}" destId="{11E90706-A677-42FA-B7D3-F5A29307A188}" srcOrd="3" destOrd="0" parTransId="{3BBFF87D-D09C-46E8-A5CD-B5A53EAC48B0}" sibTransId="{94D1CAF0-2B8B-43FD-B68D-05281DD4CCB5}"/>
    <dgm:cxn modelId="{97547E5D-E370-42A1-AB40-C6FA9EF8F7E7}" type="presOf" srcId="{9A4D9037-5C5C-4617-A825-B9ECAC2D033E}" destId="{C16AE748-C25A-4C5B-A231-A314DEAE8C4B}" srcOrd="1" destOrd="0" presId="urn:microsoft.com/office/officeart/2005/8/layout/matrix1"/>
    <dgm:cxn modelId="{FF061DD6-8571-437D-8CFD-09DF4D56C7AC}" type="presOf" srcId="{5642F530-8AD4-4C88-AD65-7A02D47AB37B}" destId="{E730BA1F-DD43-4DDD-8F79-4C5E90A1A8AF}" srcOrd="0" destOrd="0" presId="urn:microsoft.com/office/officeart/2005/8/layout/matrix1"/>
    <dgm:cxn modelId="{C5132C9E-B82B-4FD0-A954-D327971AD0A8}" type="presOf" srcId="{6FDFC2FE-2B35-4B7B-AA1F-345E910A414E}" destId="{61FA13FA-7E39-47CB-A4C8-175AFF02DA42}" srcOrd="1" destOrd="0" presId="urn:microsoft.com/office/officeart/2005/8/layout/matrix1"/>
    <dgm:cxn modelId="{24114C9D-D69A-4337-B0DF-ADDB3E717D43}" type="presOf" srcId="{9A4D9037-5C5C-4617-A825-B9ECAC2D033E}" destId="{DD725964-42E3-4E71-9339-7FD3576C1E41}" srcOrd="0" destOrd="0" presId="urn:microsoft.com/office/officeart/2005/8/layout/matrix1"/>
    <dgm:cxn modelId="{925A712A-B2A2-45C1-8F87-FA83E94E8548}" type="presOf" srcId="{11E90706-A677-42FA-B7D3-F5A29307A188}" destId="{3B7C79CA-37DD-456C-A3A2-4B44A98A22FB}" srcOrd="0" destOrd="0" presId="urn:microsoft.com/office/officeart/2005/8/layout/matrix1"/>
    <dgm:cxn modelId="{FC6F641B-3862-4E39-B150-D7B9DD72A330}" type="presParOf" srcId="{E730BA1F-DD43-4DDD-8F79-4C5E90A1A8AF}" destId="{5909500C-B6C7-4911-B15B-E39595C9B233}" srcOrd="0" destOrd="0" presId="urn:microsoft.com/office/officeart/2005/8/layout/matrix1"/>
    <dgm:cxn modelId="{B4D734F2-A007-4B46-AE3C-2185905A6EC1}" type="presParOf" srcId="{5909500C-B6C7-4911-B15B-E39595C9B233}" destId="{117BAF30-2282-4397-9AC1-2A3C2C30647C}" srcOrd="0" destOrd="0" presId="urn:microsoft.com/office/officeart/2005/8/layout/matrix1"/>
    <dgm:cxn modelId="{E84F2B89-BE65-476E-9606-BDA211A0D466}" type="presParOf" srcId="{5909500C-B6C7-4911-B15B-E39595C9B233}" destId="{6C05FF21-B91B-427D-BD88-C39C40930B13}" srcOrd="1" destOrd="0" presId="urn:microsoft.com/office/officeart/2005/8/layout/matrix1"/>
    <dgm:cxn modelId="{1F48DC6B-1EF0-4658-9CBE-9D08B645A9F7}" type="presParOf" srcId="{5909500C-B6C7-4911-B15B-E39595C9B233}" destId="{94978AE4-7A05-4AC4-B2DC-734918A5FA4B}" srcOrd="2" destOrd="0" presId="urn:microsoft.com/office/officeart/2005/8/layout/matrix1"/>
    <dgm:cxn modelId="{0098620F-F8E8-4416-93EC-3FBF6DB5C583}" type="presParOf" srcId="{5909500C-B6C7-4911-B15B-E39595C9B233}" destId="{61FA13FA-7E39-47CB-A4C8-175AFF02DA42}" srcOrd="3" destOrd="0" presId="urn:microsoft.com/office/officeart/2005/8/layout/matrix1"/>
    <dgm:cxn modelId="{C8D496AD-1A1B-4C14-B8BF-60CC766F2ACB}" type="presParOf" srcId="{5909500C-B6C7-4911-B15B-E39595C9B233}" destId="{DD725964-42E3-4E71-9339-7FD3576C1E41}" srcOrd="4" destOrd="0" presId="urn:microsoft.com/office/officeart/2005/8/layout/matrix1"/>
    <dgm:cxn modelId="{243C820C-1DC3-492B-A886-2A1DE5F8230A}" type="presParOf" srcId="{5909500C-B6C7-4911-B15B-E39595C9B233}" destId="{C16AE748-C25A-4C5B-A231-A314DEAE8C4B}" srcOrd="5" destOrd="0" presId="urn:microsoft.com/office/officeart/2005/8/layout/matrix1"/>
    <dgm:cxn modelId="{27B6137D-36C1-4414-9B7F-5F5F1219533C}" type="presParOf" srcId="{5909500C-B6C7-4911-B15B-E39595C9B233}" destId="{3B7C79CA-37DD-456C-A3A2-4B44A98A22FB}" srcOrd="6" destOrd="0" presId="urn:microsoft.com/office/officeart/2005/8/layout/matrix1"/>
    <dgm:cxn modelId="{D473145E-648A-4611-B0C1-AB14FF85101F}" type="presParOf" srcId="{5909500C-B6C7-4911-B15B-E39595C9B233}" destId="{3CA738FD-D7FC-4871-A6ED-C068174B00DE}" srcOrd="7" destOrd="0" presId="urn:microsoft.com/office/officeart/2005/8/layout/matrix1"/>
    <dgm:cxn modelId="{3DB47688-AAB4-4F20-8ADF-745B0249AF3C}" type="presParOf" srcId="{E730BA1F-DD43-4DDD-8F79-4C5E90A1A8AF}" destId="{DAFA6119-5F8E-409C-B134-FC0F40359C77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76D86C-944A-4749-B0DD-E77BAC259CDC}">
      <dsp:nvSpPr>
        <dsp:cNvPr id="0" name=""/>
        <dsp:cNvSpPr/>
      </dsp:nvSpPr>
      <dsp:spPr>
        <a:xfrm>
          <a:off x="5989383" y="2934873"/>
          <a:ext cx="91440" cy="585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9366"/>
              </a:lnTo>
              <a:lnTo>
                <a:pt x="71961" y="409366"/>
              </a:lnTo>
              <a:lnTo>
                <a:pt x="71961" y="58539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D3533-4131-4F9D-A263-6AAB2EE4DE1C}">
      <dsp:nvSpPr>
        <dsp:cNvPr id="0" name=""/>
        <dsp:cNvSpPr/>
      </dsp:nvSpPr>
      <dsp:spPr>
        <a:xfrm>
          <a:off x="4034497" y="1208375"/>
          <a:ext cx="2000606" cy="519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847"/>
              </a:lnTo>
              <a:lnTo>
                <a:pt x="2000606" y="343847"/>
              </a:lnTo>
              <a:lnTo>
                <a:pt x="2000606" y="5198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D55F08-00FC-4A09-BE51-E770F9311D93}">
      <dsp:nvSpPr>
        <dsp:cNvPr id="0" name=""/>
        <dsp:cNvSpPr/>
      </dsp:nvSpPr>
      <dsp:spPr>
        <a:xfrm>
          <a:off x="2069859" y="2967633"/>
          <a:ext cx="91440" cy="5526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526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E1D3FF-5D3A-4B21-A9A5-9BA3DB1D6383}">
      <dsp:nvSpPr>
        <dsp:cNvPr id="0" name=""/>
        <dsp:cNvSpPr/>
      </dsp:nvSpPr>
      <dsp:spPr>
        <a:xfrm>
          <a:off x="2115579" y="1208375"/>
          <a:ext cx="1918917" cy="552638"/>
        </a:xfrm>
        <a:custGeom>
          <a:avLst/>
          <a:gdLst/>
          <a:ahLst/>
          <a:cxnLst/>
          <a:rect l="0" t="0" r="0" b="0"/>
          <a:pathLst>
            <a:path>
              <a:moveTo>
                <a:pt x="1918917" y="0"/>
              </a:moveTo>
              <a:lnTo>
                <a:pt x="1918917" y="376606"/>
              </a:lnTo>
              <a:lnTo>
                <a:pt x="0" y="376606"/>
              </a:lnTo>
              <a:lnTo>
                <a:pt x="0" y="5526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647904-630C-4C3E-B186-99AA89C281D0}">
      <dsp:nvSpPr>
        <dsp:cNvPr id="0" name=""/>
        <dsp:cNvSpPr/>
      </dsp:nvSpPr>
      <dsp:spPr>
        <a:xfrm>
          <a:off x="3084402" y="1755"/>
          <a:ext cx="1900188" cy="12066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753940-6964-4241-8C66-DA10E915140E}">
      <dsp:nvSpPr>
        <dsp:cNvPr id="0" name=""/>
        <dsp:cNvSpPr/>
      </dsp:nvSpPr>
      <dsp:spPr>
        <a:xfrm>
          <a:off x="3295534" y="202330"/>
          <a:ext cx="1900188" cy="1206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Парадигма </a:t>
          </a:r>
          <a:br>
            <a:rPr lang="ru-RU" sz="2000" kern="1200" dirty="0" smtClean="0"/>
          </a:br>
          <a:r>
            <a:rPr lang="ru-RU" sz="2000" kern="1200" dirty="0" smtClean="0"/>
            <a:t>в педагогике</a:t>
          </a:r>
          <a:endParaRPr lang="ru-RU" sz="2000" kern="1200" dirty="0"/>
        </a:p>
      </dsp:txBody>
      <dsp:txXfrm>
        <a:off x="3330875" y="237671"/>
        <a:ext cx="1829506" cy="1135937"/>
      </dsp:txXfrm>
    </dsp:sp>
    <dsp:sp modelId="{99CD80D3-4480-49A0-94E1-34E06686C0B7}">
      <dsp:nvSpPr>
        <dsp:cNvPr id="0" name=""/>
        <dsp:cNvSpPr/>
      </dsp:nvSpPr>
      <dsp:spPr>
        <a:xfrm>
          <a:off x="616017" y="1761013"/>
          <a:ext cx="2999124" cy="1206619"/>
        </a:xfrm>
        <a:prstGeom prst="roundRect">
          <a:avLst>
            <a:gd name="adj" fmla="val 10000"/>
          </a:avLst>
        </a:prstGeom>
        <a:solidFill>
          <a:schemeClr val="tx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37E5ED-61FA-47BD-80AA-7A777911C7DB}">
      <dsp:nvSpPr>
        <dsp:cNvPr id="0" name=""/>
        <dsp:cNvSpPr/>
      </dsp:nvSpPr>
      <dsp:spPr>
        <a:xfrm>
          <a:off x="827149" y="1961588"/>
          <a:ext cx="2999124" cy="1206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педагогической теории – </a:t>
          </a:r>
          <a:br>
            <a:rPr lang="ru-RU" sz="2000" kern="1200" dirty="0" smtClean="0"/>
          </a:br>
          <a:r>
            <a:rPr lang="ru-RU" sz="2000" i="1" kern="1200" dirty="0" smtClean="0">
              <a:solidFill>
                <a:schemeClr val="accent6">
                  <a:lumMod val="75000"/>
                </a:schemeClr>
              </a:solidFill>
            </a:rPr>
            <a:t>парадигма </a:t>
          </a:r>
          <a:endParaRPr lang="ru-RU" sz="2000" i="1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862490" y="1996929"/>
        <a:ext cx="2928442" cy="1135937"/>
      </dsp:txXfrm>
    </dsp:sp>
    <dsp:sp modelId="{513A68C0-1D67-492D-9A87-44D2B8C0B5F2}">
      <dsp:nvSpPr>
        <dsp:cNvPr id="0" name=""/>
        <dsp:cNvSpPr/>
      </dsp:nvSpPr>
      <dsp:spPr>
        <a:xfrm>
          <a:off x="317478" y="3520271"/>
          <a:ext cx="3596202" cy="1206619"/>
        </a:xfrm>
        <a:prstGeom prst="roundRect">
          <a:avLst>
            <a:gd name="adj" fmla="val 10000"/>
          </a:avLst>
        </a:prstGeom>
        <a:solidFill>
          <a:schemeClr val="tx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4F8F60-602A-40E2-93DD-C015CF65CDEE}">
      <dsp:nvSpPr>
        <dsp:cNvPr id="0" name=""/>
        <dsp:cNvSpPr/>
      </dsp:nvSpPr>
      <dsp:spPr>
        <a:xfrm>
          <a:off x="528610" y="3720846"/>
          <a:ext cx="3596202" cy="1206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Модель научной деятельности (построения и обоснования научного знания), совокупность норм, критериев, стандартов исследования</a:t>
          </a:r>
          <a:endParaRPr lang="ru-RU" sz="1800" kern="1200" dirty="0"/>
        </a:p>
      </dsp:txBody>
      <dsp:txXfrm>
        <a:off x="563951" y="3756187"/>
        <a:ext cx="3525520" cy="1135937"/>
      </dsp:txXfrm>
    </dsp:sp>
    <dsp:sp modelId="{CC268425-F2A5-47B7-9041-33C1E1A47DBD}">
      <dsp:nvSpPr>
        <dsp:cNvPr id="0" name=""/>
        <dsp:cNvSpPr/>
      </dsp:nvSpPr>
      <dsp:spPr>
        <a:xfrm>
          <a:off x="4643471" y="1728253"/>
          <a:ext cx="2783263" cy="1206619"/>
        </a:xfrm>
        <a:prstGeom prst="roundRect">
          <a:avLst>
            <a:gd name="adj" fmla="val 10000"/>
          </a:avLst>
        </a:prstGeom>
        <a:solidFill>
          <a:schemeClr val="bg1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CFB20C-24D1-4792-AE93-B3AAB39DB897}">
      <dsp:nvSpPr>
        <dsp:cNvPr id="0" name=""/>
        <dsp:cNvSpPr/>
      </dsp:nvSpPr>
      <dsp:spPr>
        <a:xfrm>
          <a:off x="4854603" y="1928829"/>
          <a:ext cx="2783263" cy="1206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образовательной практике – </a:t>
          </a:r>
          <a:r>
            <a:rPr lang="ru-RU" sz="2000" i="1" kern="1200" dirty="0" smtClean="0">
              <a:solidFill>
                <a:schemeClr val="accent6">
                  <a:lumMod val="75000"/>
                </a:schemeClr>
              </a:solidFill>
            </a:rPr>
            <a:t>стратегия </a:t>
          </a:r>
          <a:endParaRPr lang="ru-RU" sz="2000" i="1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4889944" y="1964170"/>
        <a:ext cx="2712581" cy="1135937"/>
      </dsp:txXfrm>
    </dsp:sp>
    <dsp:sp modelId="{B392C69A-926B-42FE-BD0B-DCD30CFC9679}">
      <dsp:nvSpPr>
        <dsp:cNvPr id="0" name=""/>
        <dsp:cNvSpPr/>
      </dsp:nvSpPr>
      <dsp:spPr>
        <a:xfrm>
          <a:off x="4335945" y="3520271"/>
          <a:ext cx="3450799" cy="1206619"/>
        </a:xfrm>
        <a:prstGeom prst="roundRect">
          <a:avLst>
            <a:gd name="adj" fmla="val 10000"/>
          </a:avLst>
        </a:prstGeom>
        <a:solidFill>
          <a:schemeClr val="bg1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8DE74C-0E60-4245-A921-C92AECD2E284}">
      <dsp:nvSpPr>
        <dsp:cNvPr id="0" name=""/>
        <dsp:cNvSpPr/>
      </dsp:nvSpPr>
      <dsp:spPr>
        <a:xfrm>
          <a:off x="4547077" y="3720846"/>
          <a:ext cx="3450799" cy="1206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Подход к проектированию образовательных систем, базовая модель </a:t>
          </a:r>
          <a:br>
            <a:rPr lang="ru-RU" sz="1800" kern="1200" dirty="0" smtClean="0"/>
          </a:br>
          <a:r>
            <a:rPr lang="ru-RU" sz="1800" kern="1200" dirty="0" smtClean="0"/>
            <a:t>или стратегия образования</a:t>
          </a:r>
          <a:endParaRPr lang="ru-RU" sz="1800" kern="1200" dirty="0"/>
        </a:p>
      </dsp:txBody>
      <dsp:txXfrm>
        <a:off x="4582418" y="3756187"/>
        <a:ext cx="3380117" cy="11359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100" y="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4988"/>
            <a:ext cx="29432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9424988"/>
            <a:ext cx="29432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E223C35-6FB6-464B-B2C9-CA512543FB1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761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0000" y="0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942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2000"/>
            <a:ext cx="4978400" cy="3733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400"/>
            <a:ext cx="4953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8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0000" y="9448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E93946D-4F02-475C-A30D-A93D1E79484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426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tx2"/>
                </a:solidFill>
              </a:rPr>
              <a:t>В педагогических трудах понятие парадигмы соотносится не только с наукой и научной деятельностью, но и с образованием, поскольку педагогическая наука моделирует и конструирует действительность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93946D-4F02-475C-A30D-A93D1E79484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864483-55B0-4D5F-AFB9-5658F311C3C0}" type="slidenum">
              <a:rPr lang="ru-RU"/>
              <a:pPr/>
              <a:t>7</a:t>
            </a:fld>
            <a:endParaRPr lang="ru-RU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Для современной европейской и отечественной педагогики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1126CE-139F-4BC8-ACA2-AF3BAE39E9AA}" type="slidenum">
              <a:rPr lang="ru-RU"/>
              <a:pPr/>
              <a:t>39</a:t>
            </a:fld>
            <a:endParaRPr lang="ru-RU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1. Традиционная парадигма исходит из того, что мир познаваем эмпирическим путём и с помощью так называемых «естественнонаучных», или когнитивных, методов познания, главным из которых выступает эксперимент. При этом законы функционирования и развития природы и общества механистически переносятся на человека, его бытие. В качестве примера реализации рационалистической ментальной установки в педагогическом исследовании можно привести фундаментальный труд Я.А.Коменского «Великая дидактика» (1632), в котором основоположник научной педагогики обосновывает принципы обучения с помощью аналогов, обнаруженных им в природе и в деятельности людей. Так, обосновывая принцип систематичности и последовательности в обучении, Я.А.Коменский пишет, что природа создаёт, к примеру, птенца в определённой последовательности: сначала формируются  его главные органы, и лишь после этого – кожа, перья и пр. Если обратиться к человеческому обществу, то строитель также не создает здание как попало, начиная, например, с крыши; он сначала закладывает фундамент и только затем возводит само здание. Такое обоснование охватывает лишь внешние стороны разных по существу феноменов и не раскрывает внутренней специфики дидактических принципов.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0EC40E-EBAC-409D-A1C0-460778FFA498}" type="slidenum">
              <a:rPr lang="ru-RU"/>
              <a:pPr/>
              <a:t>46</a:t>
            </a:fld>
            <a:endParaRPr lang="ru-RU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Здесь можно </a:t>
            </a:r>
          </a:p>
          <a:p>
            <a:r>
              <a:rPr lang="ru-RU" dirty="0"/>
              <a:t>                  привести в качестве примера гениальный рассказ Шолохова </a:t>
            </a:r>
          </a:p>
          <a:p>
            <a:r>
              <a:rPr lang="ru-RU" dirty="0"/>
              <a:t>                  “Судьба человека”. Там есть два потрясающих момента. Один, </a:t>
            </a:r>
          </a:p>
          <a:p>
            <a:r>
              <a:rPr lang="ru-RU" dirty="0"/>
              <a:t>                  когда пленных, раненых, измученных русских солдат фашисты </a:t>
            </a:r>
          </a:p>
          <a:p>
            <a:r>
              <a:rPr lang="ru-RU" dirty="0"/>
              <a:t>                  загнали в православный храм и закрыли там. И вот одному </a:t>
            </a:r>
          </a:p>
          <a:p>
            <a:r>
              <a:rPr lang="ru-RU" dirty="0"/>
              <a:t>                  русскому солдату-верующему стало плохо и ему потребовалось </a:t>
            </a:r>
          </a:p>
          <a:p>
            <a:r>
              <a:rPr lang="ru-RU" dirty="0"/>
              <a:t>                  выйти на улицу. Немцы не выпускали его. Он не захотел </a:t>
            </a:r>
          </a:p>
          <a:p>
            <a:r>
              <a:rPr lang="ru-RU" dirty="0"/>
              <a:t>                  осквернить храм Божий, стал изо всей силы стучать в дверь, и </a:t>
            </a:r>
          </a:p>
          <a:p>
            <a:r>
              <a:rPr lang="ru-RU" dirty="0"/>
              <a:t>                  немцы, разозлившись, расстреляли его. В не менее талантливом, </a:t>
            </a:r>
          </a:p>
          <a:p>
            <a:r>
              <a:rPr lang="ru-RU" dirty="0"/>
              <a:t>                  чем рассказ, фильме Бондарчука “Судьба человека” показано, как </a:t>
            </a:r>
          </a:p>
          <a:p>
            <a:r>
              <a:rPr lang="ru-RU" dirty="0"/>
              <a:t>                  серьезно и глубоко отнеслись к происшедшему с православным </a:t>
            </a:r>
          </a:p>
          <a:p>
            <a:r>
              <a:rPr lang="ru-RU" dirty="0"/>
              <a:t>                  солдатом другие пленные, многие из которых были воспитаны в </a:t>
            </a:r>
          </a:p>
          <a:p>
            <a:r>
              <a:rPr lang="ru-RU" dirty="0"/>
              <a:t>                  духе атеизма. Нет сомнения, что этот подвиг останется в их </a:t>
            </a:r>
          </a:p>
          <a:p>
            <a:r>
              <a:rPr lang="ru-RU" dirty="0"/>
              <a:t>                  сердцах навсегда.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D21619-CC20-418C-B4CB-A6ADA64DAEF4}" type="slidenum">
              <a:rPr lang="ru-RU"/>
              <a:pPr/>
              <a:t>47</a:t>
            </a:fld>
            <a:endParaRPr lang="ru-RU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 религиозной парадигме своеобразным аналогом инсайта выступает откровение.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161DEC-EE73-4D07-97AB-55FB9DDCA721}" type="slidenum">
              <a:rPr lang="ru-RU"/>
              <a:pPr/>
              <a:t>48</a:t>
            </a:fld>
            <a:endParaRPr lang="ru-RU"/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Признание множественности путей к достижению истины имеет одним из своих результатов взаимодействие гуманитарной педагогики с философией и религией как иными способами постижения мира и человека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Данный закон означает, что исследовательские проблемы, которые возможно решить в рамках более «ранней» парадигмы, можно решить также и с позиций возникших</a:t>
            </a:r>
            <a:r>
              <a:rPr lang="ru-RU" baseline="0" dirty="0" smtClean="0"/>
              <a:t> позже парадигм. Например, проблемы социализации подростков возможно решить как с позиций традиционной парадигмы (как процесс включения подростка в общество, освоения им социальных ролей), так и с позиций гуманистической (как процесс развития индивидуальности подростка и его самореализации в обществе) и гуманитарной (как процесс организации ценностно-смыслового взаимодействия подростка с миром, другими людьми) парадигм. Но проблемы, типичные для более «поздних» парадигм, невозможно решить с помощью инструментария, предлагаемого более «ранними» парадигмами. Так, проблемы духовного воспитания </a:t>
            </a:r>
            <a:r>
              <a:rPr lang="ru-RU" baseline="0" dirty="0" err="1" smtClean="0"/>
              <a:t>нерешаемы</a:t>
            </a:r>
            <a:r>
              <a:rPr lang="ru-RU" baseline="0" dirty="0" smtClean="0"/>
              <a:t> в рамках гуманистической и </a:t>
            </a:r>
            <a:r>
              <a:rPr lang="ru-RU" baseline="0" smtClean="0"/>
              <a:t>традиционной парадигм.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93946D-4F02-475C-A30D-A93D1E794843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Парадигмы, возникшие в более раннее время, изменяются под влиянием возникших позже парадигм. Так, в традиционной парадигме в</a:t>
            </a:r>
            <a:r>
              <a:rPr lang="ru-RU" baseline="0" dirty="0" smtClean="0"/>
              <a:t> настоящее время существует положение о необходимости гуманного отношения к ребёнку (в том числе и в случае применения наказания), уважения его личности, о демократическом стиле взаимодействия педагога и детей, характерное для гуманистической парадигмы. В гуманистической парадигме под влиянием гуманитарной начинают рассматриваться проблемы создания педагогических условий для развития ценностно-смысловой сферы ребёнка (отметим, однако, что гуманистическая парадигма не обладает необходимым для решения таких проблем инструментарием).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93946D-4F02-475C-A30D-A93D1E794843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58" name="Group 318"/>
          <p:cNvGrpSpPr>
            <a:grpSpLocks/>
          </p:cNvGrpSpPr>
          <p:nvPr/>
        </p:nvGrpSpPr>
        <p:grpSpPr bwMode="auto">
          <a:xfrm>
            <a:off x="0" y="107950"/>
            <a:ext cx="9101138" cy="6750050"/>
            <a:chOff x="0" y="68"/>
            <a:chExt cx="5733" cy="4252"/>
          </a:xfrm>
        </p:grpSpPr>
        <p:grpSp>
          <p:nvGrpSpPr>
            <p:cNvPr id="10553" name="Group 313"/>
            <p:cNvGrpSpPr>
              <a:grpSpLocks/>
            </p:cNvGrpSpPr>
            <p:nvPr/>
          </p:nvGrpSpPr>
          <p:grpSpPr bwMode="auto">
            <a:xfrm>
              <a:off x="0" y="68"/>
              <a:ext cx="5733" cy="4088"/>
              <a:chOff x="0" y="68"/>
              <a:chExt cx="5733" cy="4088"/>
            </a:xfrm>
          </p:grpSpPr>
          <p:grpSp>
            <p:nvGrpSpPr>
              <p:cNvPr id="10552" name="Group 312"/>
              <p:cNvGrpSpPr>
                <a:grpSpLocks/>
              </p:cNvGrpSpPr>
              <p:nvPr userDrawn="1"/>
            </p:nvGrpSpPr>
            <p:grpSpPr bwMode="auto">
              <a:xfrm>
                <a:off x="0" y="144"/>
                <a:ext cx="5730" cy="4012"/>
                <a:chOff x="0" y="144"/>
                <a:chExt cx="5730" cy="4012"/>
              </a:xfrm>
            </p:grpSpPr>
            <p:sp>
              <p:nvSpPr>
                <p:cNvPr id="10334" name="Line 94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95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5" name="Line 95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896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6" name="Line 96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141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7" name="Line 97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1918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8" name="Line 98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2438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9" name="Line 99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2939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40" name="Line 100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460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41" name="Line 101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961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10551" name="Group 311"/>
                <p:cNvGrpSpPr>
                  <a:grpSpLocks/>
                </p:cNvGrpSpPr>
                <p:nvPr userDrawn="1"/>
              </p:nvGrpSpPr>
              <p:grpSpPr bwMode="auto">
                <a:xfrm>
                  <a:off x="483" y="144"/>
                  <a:ext cx="975" cy="4012"/>
                  <a:chOff x="483" y="144"/>
                  <a:chExt cx="975" cy="4012"/>
                </a:xfrm>
              </p:grpSpPr>
              <p:grpSp>
                <p:nvGrpSpPr>
                  <p:cNvPr id="10545" name="Group 305"/>
                  <p:cNvGrpSpPr>
                    <a:grpSpLocks/>
                  </p:cNvGrpSpPr>
                  <p:nvPr userDrawn="1"/>
                </p:nvGrpSpPr>
                <p:grpSpPr bwMode="auto">
                  <a:xfrm>
                    <a:off x="483" y="144"/>
                    <a:ext cx="975" cy="947"/>
                    <a:chOff x="483" y="144"/>
                    <a:chExt cx="975" cy="947"/>
                  </a:xfrm>
                </p:grpSpPr>
                <p:sp>
                  <p:nvSpPr>
                    <p:cNvPr id="10344" name="Line 10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83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45" name="Line 10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984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46" name="Line 10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984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47" name="Line 10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83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48" name="Line 10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34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49" name="Line 10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263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0" name="Line 11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263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1" name="Line 11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34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52" name="Group 112"/>
                  <p:cNvGrpSpPr>
                    <a:grpSpLocks/>
                  </p:cNvGrpSpPr>
                  <p:nvPr/>
                </p:nvGrpSpPr>
                <p:grpSpPr bwMode="auto">
                  <a:xfrm>
                    <a:off x="483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353" name="Line 11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4" name="Line 11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5" name="Line 11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6" name="Line 11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7" name="Line 11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8" name="Line 11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59" name="Line 11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0" name="Line 12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61" name="Group 121"/>
                  <p:cNvGrpSpPr>
                    <a:grpSpLocks/>
                  </p:cNvGrpSpPr>
                  <p:nvPr/>
                </p:nvGrpSpPr>
                <p:grpSpPr bwMode="auto">
                  <a:xfrm>
                    <a:off x="483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362" name="Line 12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3" name="Line 12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4" name="Line 12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5" name="Line 12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6" name="Line 12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7" name="Line 12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8" name="Line 12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69" name="Line 12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70" name="Group 130"/>
                  <p:cNvGrpSpPr>
                    <a:grpSpLocks/>
                  </p:cNvGrpSpPr>
                  <p:nvPr/>
                </p:nvGrpSpPr>
                <p:grpSpPr bwMode="auto">
                  <a:xfrm>
                    <a:off x="483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371" name="Line 13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2" name="Line 13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3" name="Line 13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4" name="Line 13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5" name="Line 13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6" name="Line 13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7" name="Line 13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78" name="Line 13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550" name="Group 310"/>
                <p:cNvGrpSpPr>
                  <a:grpSpLocks/>
                </p:cNvGrpSpPr>
                <p:nvPr userDrawn="1"/>
              </p:nvGrpSpPr>
              <p:grpSpPr bwMode="auto">
                <a:xfrm>
                  <a:off x="1551" y="144"/>
                  <a:ext cx="975" cy="4012"/>
                  <a:chOff x="1551" y="144"/>
                  <a:chExt cx="975" cy="4012"/>
                </a:xfrm>
              </p:grpSpPr>
              <p:grpSp>
                <p:nvGrpSpPr>
                  <p:cNvPr id="10544" name="Group 304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551" y="144"/>
                    <a:ext cx="975" cy="947"/>
                    <a:chOff x="1551" y="144"/>
                    <a:chExt cx="975" cy="947"/>
                  </a:xfrm>
                </p:grpSpPr>
                <p:sp>
                  <p:nvSpPr>
                    <p:cNvPr id="10381" name="Line 14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551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2" name="Line 14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052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3" name="Line 14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052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4" name="Line 14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551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5" name="Line 14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802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6" name="Line 14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331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7" name="Line 14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331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88" name="Line 14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802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89" name="Group 149"/>
                  <p:cNvGrpSpPr>
                    <a:grpSpLocks/>
                  </p:cNvGrpSpPr>
                  <p:nvPr/>
                </p:nvGrpSpPr>
                <p:grpSpPr bwMode="auto">
                  <a:xfrm>
                    <a:off x="1551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390" name="Line 15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1" name="Line 15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2" name="Line 15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3" name="Line 15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4" name="Line 15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5" name="Line 15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6" name="Line 15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7" name="Line 15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98" name="Group 158"/>
                  <p:cNvGrpSpPr>
                    <a:grpSpLocks/>
                  </p:cNvGrpSpPr>
                  <p:nvPr/>
                </p:nvGrpSpPr>
                <p:grpSpPr bwMode="auto">
                  <a:xfrm>
                    <a:off x="1551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399" name="Line 15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0" name="Line 16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1" name="Line 16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2" name="Line 16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3" name="Line 16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4" name="Line 16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5" name="Line 16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6" name="Line 16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07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1551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08" name="Line 16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9" name="Line 16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0" name="Line 17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1" name="Line 17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2" name="Line 17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3" name="Line 17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4" name="Line 17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5" name="Line 17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549" name="Group 309"/>
                <p:cNvGrpSpPr>
                  <a:grpSpLocks/>
                </p:cNvGrpSpPr>
                <p:nvPr userDrawn="1"/>
              </p:nvGrpSpPr>
              <p:grpSpPr bwMode="auto">
                <a:xfrm>
                  <a:off x="2619" y="144"/>
                  <a:ext cx="975" cy="4012"/>
                  <a:chOff x="2619" y="144"/>
                  <a:chExt cx="975" cy="4012"/>
                </a:xfrm>
              </p:grpSpPr>
              <p:grpSp>
                <p:nvGrpSpPr>
                  <p:cNvPr id="10543" name="Group 30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2619" y="144"/>
                    <a:ext cx="975" cy="947"/>
                    <a:chOff x="2619" y="144"/>
                    <a:chExt cx="975" cy="947"/>
                  </a:xfrm>
                </p:grpSpPr>
                <p:sp>
                  <p:nvSpPr>
                    <p:cNvPr id="10418" name="Line 17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619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19" name="Line 17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120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0" name="Line 18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120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1" name="Line 18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619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2" name="Line 18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870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3" name="Line 18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399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4" name="Line 18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399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5" name="Line 18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870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26" name="Group 186"/>
                  <p:cNvGrpSpPr>
                    <a:grpSpLocks/>
                  </p:cNvGrpSpPr>
                  <p:nvPr/>
                </p:nvGrpSpPr>
                <p:grpSpPr bwMode="auto">
                  <a:xfrm>
                    <a:off x="2619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27" name="Line 18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8" name="Line 18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29" name="Line 18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0" name="Line 19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1" name="Line 19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2" name="Line 19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3" name="Line 19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4" name="Line 19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35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2619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36" name="Line 19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7" name="Line 19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8" name="Line 19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9" name="Line 19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0" name="Line 20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1" name="Line 20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2" name="Line 20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3" name="Line 20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44" name="Group 204"/>
                  <p:cNvGrpSpPr>
                    <a:grpSpLocks/>
                  </p:cNvGrpSpPr>
                  <p:nvPr/>
                </p:nvGrpSpPr>
                <p:grpSpPr bwMode="auto">
                  <a:xfrm>
                    <a:off x="2619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45" name="Line 20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6" name="Line 20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7" name="Line 20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8" name="Line 20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9" name="Line 20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0" name="Line 21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1" name="Line 21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2" name="Line 21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548" name="Group 308"/>
                <p:cNvGrpSpPr>
                  <a:grpSpLocks/>
                </p:cNvGrpSpPr>
                <p:nvPr userDrawn="1"/>
              </p:nvGrpSpPr>
              <p:grpSpPr bwMode="auto">
                <a:xfrm>
                  <a:off x="3687" y="144"/>
                  <a:ext cx="975" cy="4012"/>
                  <a:chOff x="3687" y="144"/>
                  <a:chExt cx="975" cy="4012"/>
                </a:xfrm>
              </p:grpSpPr>
              <p:grpSp>
                <p:nvGrpSpPr>
                  <p:cNvPr id="10542" name="Group 302"/>
                  <p:cNvGrpSpPr>
                    <a:grpSpLocks/>
                  </p:cNvGrpSpPr>
                  <p:nvPr userDrawn="1"/>
                </p:nvGrpSpPr>
                <p:grpSpPr bwMode="auto">
                  <a:xfrm>
                    <a:off x="3687" y="144"/>
                    <a:ext cx="975" cy="947"/>
                    <a:chOff x="3687" y="144"/>
                    <a:chExt cx="975" cy="947"/>
                  </a:xfrm>
                </p:grpSpPr>
                <p:sp>
                  <p:nvSpPr>
                    <p:cNvPr id="10455" name="Line 21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687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6" name="Line 21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188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7" name="Line 21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188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8" name="Line 21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687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59" name="Line 21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938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0" name="Line 22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4467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1" name="Line 22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4467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2" name="Line 22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938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63" name="Group 223"/>
                  <p:cNvGrpSpPr>
                    <a:grpSpLocks/>
                  </p:cNvGrpSpPr>
                  <p:nvPr/>
                </p:nvGrpSpPr>
                <p:grpSpPr bwMode="auto">
                  <a:xfrm>
                    <a:off x="3687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64" name="Line 22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5" name="Line 22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6" name="Line 22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7" name="Line 22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8" name="Line 22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69" name="Line 22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0" name="Line 23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1" name="Line 23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72" name="Group 232"/>
                  <p:cNvGrpSpPr>
                    <a:grpSpLocks/>
                  </p:cNvGrpSpPr>
                  <p:nvPr/>
                </p:nvGrpSpPr>
                <p:grpSpPr bwMode="auto">
                  <a:xfrm>
                    <a:off x="3687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73" name="Line 23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4" name="Line 23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5" name="Line 23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6" name="Line 23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7" name="Line 23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8" name="Line 23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9" name="Line 23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0" name="Line 24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81" name="Group 241"/>
                  <p:cNvGrpSpPr>
                    <a:grpSpLocks/>
                  </p:cNvGrpSpPr>
                  <p:nvPr/>
                </p:nvGrpSpPr>
                <p:grpSpPr bwMode="auto">
                  <a:xfrm>
                    <a:off x="3687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482" name="Line 24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3" name="Line 24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4" name="Line 24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5" name="Line 24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6" name="Line 24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7" name="Line 24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8" name="Line 24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9" name="Line 24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547" name="Group 307"/>
                <p:cNvGrpSpPr>
                  <a:grpSpLocks/>
                </p:cNvGrpSpPr>
                <p:nvPr userDrawn="1"/>
              </p:nvGrpSpPr>
              <p:grpSpPr bwMode="auto">
                <a:xfrm>
                  <a:off x="4755" y="144"/>
                  <a:ext cx="975" cy="4012"/>
                  <a:chOff x="4755" y="144"/>
                  <a:chExt cx="975" cy="4012"/>
                </a:xfrm>
              </p:grpSpPr>
              <p:grpSp>
                <p:nvGrpSpPr>
                  <p:cNvPr id="10541" name="Group 301"/>
                  <p:cNvGrpSpPr>
                    <a:grpSpLocks/>
                  </p:cNvGrpSpPr>
                  <p:nvPr userDrawn="1"/>
                </p:nvGrpSpPr>
                <p:grpSpPr bwMode="auto">
                  <a:xfrm>
                    <a:off x="4755" y="144"/>
                    <a:ext cx="975" cy="947"/>
                    <a:chOff x="4755" y="144"/>
                    <a:chExt cx="975" cy="947"/>
                  </a:xfrm>
                </p:grpSpPr>
                <p:sp>
                  <p:nvSpPr>
                    <p:cNvPr id="10492" name="Line 25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755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3" name="Line 25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5256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4" name="Line 25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5256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5" name="Line 25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755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6" name="Line 25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006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7" name="Line 25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535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8" name="Line 25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535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99" name="Line 25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006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500" name="Group 260"/>
                  <p:cNvGrpSpPr>
                    <a:grpSpLocks/>
                  </p:cNvGrpSpPr>
                  <p:nvPr/>
                </p:nvGrpSpPr>
                <p:grpSpPr bwMode="auto">
                  <a:xfrm>
                    <a:off x="4755" y="1166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501" name="Line 26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2" name="Line 26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3" name="Line 26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4" name="Line 26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5" name="Line 26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6" name="Line 26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7" name="Line 26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08" name="Line 26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509" name="Group 269"/>
                  <p:cNvGrpSpPr>
                    <a:grpSpLocks/>
                  </p:cNvGrpSpPr>
                  <p:nvPr/>
                </p:nvGrpSpPr>
                <p:grpSpPr bwMode="auto">
                  <a:xfrm>
                    <a:off x="4755" y="2187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510" name="Line 27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1" name="Line 27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2" name="Line 27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3" name="Line 27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4" name="Line 27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5" name="Line 27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6" name="Line 27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7" name="Line 27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518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4755" y="3209"/>
                    <a:ext cx="975" cy="947"/>
                    <a:chOff x="288" y="528"/>
                    <a:chExt cx="1680" cy="1632"/>
                  </a:xfrm>
                </p:grpSpPr>
                <p:sp>
                  <p:nvSpPr>
                    <p:cNvPr id="10519" name="Line 27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0" name="Line 28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1" name="Line 28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2" name="Line 28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2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3" name="Line 28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4" name="Line 28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0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5" name="Line 28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26" name="Line 28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0546" name="Group 306"/>
              <p:cNvGrpSpPr>
                <a:grpSpLocks/>
              </p:cNvGrpSpPr>
              <p:nvPr userDrawn="1"/>
            </p:nvGrpSpPr>
            <p:grpSpPr bwMode="auto">
              <a:xfrm>
                <a:off x="3" y="68"/>
                <a:ext cx="5730" cy="0"/>
                <a:chOff x="3" y="68"/>
                <a:chExt cx="5730" cy="0"/>
              </a:xfrm>
            </p:grpSpPr>
            <p:sp>
              <p:nvSpPr>
                <p:cNvPr id="10530" name="Line 290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98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1" name="Line 291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737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2" name="Line 292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266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3" name="Line 293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805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4" name="Line 294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2334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5" name="Line 295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2873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6" name="Line 296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3402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7" name="Line 297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3941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8" name="Line 298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4470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9" name="Line 299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5009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40" name="Line 300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5538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0555" name="Group 315"/>
            <p:cNvGrpSpPr>
              <a:grpSpLocks/>
            </p:cNvGrpSpPr>
            <p:nvPr/>
          </p:nvGrpSpPr>
          <p:grpSpPr bwMode="auto">
            <a:xfrm>
              <a:off x="336" y="1200"/>
              <a:ext cx="5088" cy="1056"/>
              <a:chOff x="336" y="1200"/>
              <a:chExt cx="5088" cy="1056"/>
            </a:xfrm>
          </p:grpSpPr>
          <p:sp>
            <p:nvSpPr>
              <p:cNvPr id="10249" name="Rectangle 9"/>
              <p:cNvSpPr>
                <a:spLocks noChangeArrowheads="1"/>
              </p:cNvSpPr>
              <p:nvPr userDrawn="1"/>
            </p:nvSpPr>
            <p:spPr bwMode="auto">
              <a:xfrm>
                <a:off x="2880" y="1200"/>
                <a:ext cx="2544" cy="528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0" name="Rectangle 10"/>
              <p:cNvSpPr>
                <a:spLocks noChangeArrowheads="1"/>
              </p:cNvSpPr>
              <p:nvPr userDrawn="1"/>
            </p:nvSpPr>
            <p:spPr bwMode="auto">
              <a:xfrm>
                <a:off x="2880" y="1728"/>
                <a:ext cx="2544" cy="528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1" name="Rectangle 11"/>
              <p:cNvSpPr>
                <a:spLocks noChangeArrowheads="1"/>
              </p:cNvSpPr>
              <p:nvPr userDrawn="1"/>
            </p:nvSpPr>
            <p:spPr bwMode="auto">
              <a:xfrm>
                <a:off x="336" y="1728"/>
                <a:ext cx="2544" cy="528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2" name="Rectangle 12"/>
              <p:cNvSpPr>
                <a:spLocks noChangeArrowheads="1"/>
              </p:cNvSpPr>
              <p:nvPr userDrawn="1"/>
            </p:nvSpPr>
            <p:spPr bwMode="auto">
              <a:xfrm>
                <a:off x="336" y="1200"/>
                <a:ext cx="2544" cy="52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3" name="Rectangle 13"/>
              <p:cNvSpPr>
                <a:spLocks noChangeArrowheads="1"/>
              </p:cNvSpPr>
              <p:nvPr userDrawn="1"/>
            </p:nvSpPr>
            <p:spPr bwMode="white">
              <a:xfrm>
                <a:off x="432" y="1296"/>
                <a:ext cx="4896" cy="86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527" name="Group 287"/>
            <p:cNvGrpSpPr>
              <a:grpSpLocks/>
            </p:cNvGrpSpPr>
            <p:nvPr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10313" name="Group 73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10256" name="Rectangle 1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57" name="Rectangle 1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12" name="Group 72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10255" name="Rectangle 15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258" name="Rectangle 1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14" name="Group 74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10315" name="Rectangle 75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16" name="Rectangle 76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17" name="Group 77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10318" name="Rectangle 78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19" name="Rectangle 79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20" name="Group 80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10321" name="Rectangle 8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22" name="Rectangle 8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23" name="Group 83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10324" name="Rectangle 8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25" name="Rectangle 8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26" name="Group 86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10327" name="Rectangle 8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28" name="Rectangle 8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29" name="Group 89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10330" name="Rectangle 90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1" name="Rectangle 91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E2F23ED-8F37-4B5B-9723-CDFA116CA913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10559" name="Picture 319" descr="C:\WINNT\Profiles\rebeccal\Desktop\posbul1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6113" y="3403600"/>
            <a:ext cx="246062" cy="24606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327F3C-BD22-4FF7-8806-FF6AB763AC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338DB-1882-42BC-A793-9BE542880E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5456D-6C43-4E7E-BDD1-E7CFB0EE02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E2931-C816-4DAD-B2DF-CBB4649A5B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1E4E6-5036-4904-8327-96564700C7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D1D7A4-EEEC-4258-A397-8AF345E324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43C1B-9435-4D70-B016-6C5C1DD3D7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59E4A-0B81-4972-A3FA-3C7EF115B3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4C4A4F-AC01-4470-BE9E-A61CA7E1DC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65A5E-7347-43C8-B59C-C55D32FA71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5" name="Group 291"/>
          <p:cNvGrpSpPr>
            <a:grpSpLocks/>
          </p:cNvGrpSpPr>
          <p:nvPr/>
        </p:nvGrpSpPr>
        <p:grpSpPr bwMode="auto">
          <a:xfrm>
            <a:off x="215900" y="76200"/>
            <a:ext cx="8686800" cy="6781800"/>
            <a:chOff x="136" y="48"/>
            <a:chExt cx="5472" cy="4272"/>
          </a:xfrm>
        </p:grpSpPr>
        <p:grpSp>
          <p:nvGrpSpPr>
            <p:cNvPr id="1225" name="Group 201"/>
            <p:cNvGrpSpPr>
              <a:grpSpLocks/>
            </p:cNvGrpSpPr>
            <p:nvPr userDrawn="1"/>
          </p:nvGrpSpPr>
          <p:grpSpPr bwMode="auto">
            <a:xfrm>
              <a:off x="136" y="48"/>
              <a:ext cx="5472" cy="212"/>
              <a:chOff x="136" y="48"/>
              <a:chExt cx="5472" cy="212"/>
            </a:xfrm>
          </p:grpSpPr>
          <p:grpSp>
            <p:nvGrpSpPr>
              <p:cNvPr id="1226" name="Group 202"/>
              <p:cNvGrpSpPr>
                <a:grpSpLocks/>
              </p:cNvGrpSpPr>
              <p:nvPr/>
            </p:nvGrpSpPr>
            <p:grpSpPr bwMode="auto">
              <a:xfrm>
                <a:off x="136" y="48"/>
                <a:ext cx="1056" cy="212"/>
                <a:chOff x="2544" y="2160"/>
                <a:chExt cx="1920" cy="384"/>
              </a:xfrm>
            </p:grpSpPr>
            <p:sp>
              <p:nvSpPr>
                <p:cNvPr id="1227" name="Rectangle 203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28" name="Rectangle 204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29" name="Rectangle 205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0" name="Rectangle 206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1" name="Rectangle 207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32" name="Group 208"/>
              <p:cNvGrpSpPr>
                <a:grpSpLocks/>
              </p:cNvGrpSpPr>
              <p:nvPr/>
            </p:nvGrpSpPr>
            <p:grpSpPr bwMode="auto">
              <a:xfrm>
                <a:off x="1240" y="48"/>
                <a:ext cx="1056" cy="212"/>
                <a:chOff x="2544" y="2160"/>
                <a:chExt cx="1920" cy="384"/>
              </a:xfrm>
            </p:grpSpPr>
            <p:sp>
              <p:nvSpPr>
                <p:cNvPr id="1233" name="Rectangle 209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4" name="Rectangle 210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5" name="Rectangle 211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6" name="Rectangle 212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7" name="Rectangle 213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38" name="Group 214"/>
              <p:cNvGrpSpPr>
                <a:grpSpLocks/>
              </p:cNvGrpSpPr>
              <p:nvPr/>
            </p:nvGrpSpPr>
            <p:grpSpPr bwMode="auto">
              <a:xfrm>
                <a:off x="2344" y="48"/>
                <a:ext cx="1056" cy="212"/>
                <a:chOff x="2544" y="2160"/>
                <a:chExt cx="1920" cy="384"/>
              </a:xfrm>
            </p:grpSpPr>
            <p:sp>
              <p:nvSpPr>
                <p:cNvPr id="1239" name="Rectangle 215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0" name="Rectangle 216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1" name="Rectangle 217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2" name="Rectangle 218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3" name="Rectangle 219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44" name="Group 220"/>
              <p:cNvGrpSpPr>
                <a:grpSpLocks/>
              </p:cNvGrpSpPr>
              <p:nvPr/>
            </p:nvGrpSpPr>
            <p:grpSpPr bwMode="auto">
              <a:xfrm>
                <a:off x="3448" y="48"/>
                <a:ext cx="1056" cy="212"/>
                <a:chOff x="2544" y="2160"/>
                <a:chExt cx="1920" cy="384"/>
              </a:xfrm>
            </p:grpSpPr>
            <p:sp>
              <p:nvSpPr>
                <p:cNvPr id="1245" name="Rectangle 221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6" name="Rectangle 222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7" name="Rectangle 223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8" name="Rectangle 224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9" name="Rectangle 225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50" name="Group 226"/>
              <p:cNvGrpSpPr>
                <a:grpSpLocks/>
              </p:cNvGrpSpPr>
              <p:nvPr/>
            </p:nvGrpSpPr>
            <p:grpSpPr bwMode="auto">
              <a:xfrm>
                <a:off x="4552" y="48"/>
                <a:ext cx="1056" cy="212"/>
                <a:chOff x="2544" y="2160"/>
                <a:chExt cx="1920" cy="384"/>
              </a:xfrm>
            </p:grpSpPr>
            <p:sp>
              <p:nvSpPr>
                <p:cNvPr id="1251" name="Rectangle 227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52" name="Rectangle 228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53" name="Rectangle 229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54" name="Rectangle 230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55" name="Rectangle 231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8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313" name="Group 289"/>
            <p:cNvGrpSpPr>
              <a:grpSpLocks/>
            </p:cNvGrpSpPr>
            <p:nvPr userDrawn="1"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1289" name="Group 265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1290" name="Rectangle 26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91" name="Rectangle 26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92" name="Group 268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1293" name="Rectangle 26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94" name="Rectangle 27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95" name="Group 271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1296" name="Rectangle 272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97" name="Rectangle 273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98" name="Group 274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1299" name="Rectangle 275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00" name="Rectangle 276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01" name="Group 277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1302" name="Rectangle 278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03" name="Rectangle 279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04" name="Group 280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1305" name="Rectangle 28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06" name="Rectangle 28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07" name="Group 283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1308" name="Rectangle 28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09" name="Rectangle 28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10" name="Group 286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1311" name="Rectangle 28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12" name="Rectangle 28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fld id="{9F0F6706-C4E5-4416-9805-B0BB9A71D0A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80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5143504" y="3100387"/>
            <a:ext cx="3810000" cy="3757613"/>
          </a:xfrm>
          <a:noFill/>
          <a:ln/>
          <a:effectLst>
            <a:softEdge rad="635000"/>
          </a:effectLst>
        </p:spPr>
      </p:pic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/>
              <a:t>Современные </a:t>
            </a:r>
            <a:r>
              <a:rPr lang="ru-RU" sz="4000" dirty="0" smtClean="0"/>
              <a:t>педагогические  стратегии и парадигмы</a:t>
            </a:r>
            <a:endParaRPr lang="ru-RU" sz="4000" dirty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3500438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2000240"/>
            <a:ext cx="7772400" cy="4114800"/>
          </a:xfrm>
          <a:noFill/>
          <a:ln>
            <a:noFill/>
          </a:ln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chemeClr val="accent2"/>
                </a:solidFill>
              </a:rPr>
              <a:t>СОДЕРЖАНИЕ ОБРАЗОВАНИЯ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i="1" dirty="0">
                <a:solidFill>
                  <a:schemeClr val="accent2"/>
                </a:solidFill>
              </a:rPr>
              <a:t>Главная задача</a:t>
            </a:r>
            <a:r>
              <a:rPr lang="ru-RU" sz="2800" dirty="0"/>
              <a:t> – </a:t>
            </a:r>
            <a:r>
              <a:rPr lang="ru-RU" sz="2800" i="1" dirty="0"/>
              <a:t>обеспечивать сохранение, передачу, воспроизведение </a:t>
            </a:r>
            <a:r>
              <a:rPr lang="ru-RU" sz="2800" i="1" dirty="0" err="1"/>
              <a:t>социокультурных</a:t>
            </a:r>
            <a:r>
              <a:rPr lang="ru-RU" sz="2800" i="1" dirty="0"/>
              <a:t> норм во всех сферах жизнедеятельности общества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chemeClr val="tx2"/>
                </a:solidFill>
              </a:rPr>
              <a:t>Определено стандартом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chemeClr val="tx2"/>
                </a:solidFill>
              </a:rPr>
              <a:t>Осуществляется по направлениям: умственное, нравственное, физическое, трудовое…; в обучении принят предметный подход</a:t>
            </a: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Традиционная </a:t>
            </a:r>
            <a:r>
              <a:rPr lang="ru-RU" dirty="0" smtClean="0"/>
              <a:t>стратегия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uiExpand="1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1071546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chemeClr val="bg1"/>
            </a:solidFill>
          </a:ln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 dirty="0">
                <a:solidFill>
                  <a:schemeClr val="accent2"/>
                </a:solidFill>
              </a:rPr>
              <a:t>СРЕДСТВА ОБУЧЕНИЯ </a:t>
            </a:r>
            <a:r>
              <a:rPr lang="ru-RU" b="1" dirty="0" smtClean="0">
                <a:solidFill>
                  <a:schemeClr val="accent2"/>
                </a:solidFill>
              </a:rPr>
              <a:t/>
            </a:r>
            <a:br>
              <a:rPr lang="ru-RU" b="1" dirty="0" smtClean="0">
                <a:solidFill>
                  <a:schemeClr val="accent2"/>
                </a:solidFill>
              </a:rPr>
            </a:br>
            <a:r>
              <a:rPr lang="ru-RU" b="1" dirty="0" smtClean="0">
                <a:solidFill>
                  <a:schemeClr val="accent2"/>
                </a:solidFill>
              </a:rPr>
              <a:t>И </a:t>
            </a:r>
            <a:r>
              <a:rPr lang="ru-RU" b="1" dirty="0">
                <a:solidFill>
                  <a:schemeClr val="accent2"/>
                </a:solidFill>
              </a:rPr>
              <a:t>ВОСПИТАНИЯ</a:t>
            </a:r>
          </a:p>
          <a:p>
            <a:pPr>
              <a:lnSpc>
                <a:spcPct val="90000"/>
              </a:lnSpc>
            </a:pPr>
            <a:r>
              <a:rPr lang="ru-RU" b="1" i="1" dirty="0">
                <a:solidFill>
                  <a:srgbClr val="993300"/>
                </a:solidFill>
              </a:rPr>
              <a:t>Словесные</a:t>
            </a:r>
            <a:r>
              <a:rPr lang="ru-RU" dirty="0">
                <a:solidFill>
                  <a:srgbClr val="993300"/>
                </a:solidFill>
              </a:rPr>
              <a:t> – беседа, лекция, инструктирование…</a:t>
            </a:r>
            <a:r>
              <a:rPr lang="ru-RU" dirty="0"/>
              <a:t> </a:t>
            </a:r>
          </a:p>
          <a:p>
            <a:pPr>
              <a:lnSpc>
                <a:spcPct val="90000"/>
              </a:lnSpc>
            </a:pPr>
            <a:r>
              <a:rPr lang="ru-RU" b="1" i="1" dirty="0">
                <a:solidFill>
                  <a:schemeClr val="accent2"/>
                </a:solidFill>
              </a:rPr>
              <a:t>Наглядные </a:t>
            </a:r>
            <a:r>
              <a:rPr lang="ru-RU" dirty="0">
                <a:solidFill>
                  <a:schemeClr val="accent2"/>
                </a:solidFill>
              </a:rPr>
              <a:t>– пример, демонстрация, иллюстрация…</a:t>
            </a:r>
          </a:p>
          <a:p>
            <a:pPr>
              <a:lnSpc>
                <a:spcPct val="90000"/>
              </a:lnSpc>
            </a:pPr>
            <a:r>
              <a:rPr lang="ru-RU" b="1" i="1" dirty="0">
                <a:solidFill>
                  <a:schemeClr val="accent2"/>
                </a:solidFill>
              </a:rPr>
              <a:t>Практические</a:t>
            </a:r>
            <a:r>
              <a:rPr lang="ru-RU" dirty="0">
                <a:solidFill>
                  <a:schemeClr val="accent2"/>
                </a:solidFill>
              </a:rPr>
              <a:t> – упражнение, соревнование…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Традиционная </a:t>
            </a:r>
            <a:r>
              <a:rPr lang="ru-RU" dirty="0" smtClean="0"/>
              <a:t>стратегия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uiExpand="1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857232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Традиционная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3600" b="1" dirty="0">
                <a:solidFill>
                  <a:schemeClr val="accent2"/>
                </a:solidFill>
              </a:rPr>
              <a:t>ДЕЯТЕЛЬНОСТЬ ПЕДАГОГА</a:t>
            </a:r>
          </a:p>
          <a:p>
            <a:r>
              <a:rPr lang="ru-RU" sz="3600" i="1" dirty="0" smtClean="0">
                <a:solidFill>
                  <a:schemeClr val="accent2"/>
                </a:solidFill>
              </a:rPr>
              <a:t>Жёсткое </a:t>
            </a:r>
            <a:r>
              <a:rPr lang="ru-RU" sz="3600" i="1" dirty="0">
                <a:solidFill>
                  <a:schemeClr val="accent2"/>
                </a:solidFill>
              </a:rPr>
              <a:t>педагогическое управление</a:t>
            </a:r>
          </a:p>
          <a:p>
            <a:r>
              <a:rPr lang="ru-RU" sz="3600" i="1" dirty="0">
                <a:solidFill>
                  <a:schemeClr val="accent2"/>
                </a:solidFill>
              </a:rPr>
              <a:t>Авторитарный стиль общения</a:t>
            </a:r>
          </a:p>
          <a:p>
            <a:r>
              <a:rPr lang="ru-RU" sz="3600" i="1" dirty="0">
                <a:solidFill>
                  <a:schemeClr val="accent2"/>
                </a:solidFill>
              </a:rPr>
              <a:t>Постоянный контроль </a:t>
            </a:r>
            <a:r>
              <a:rPr lang="ru-RU" sz="3600" i="1" dirty="0" smtClean="0">
                <a:solidFill>
                  <a:schemeClr val="accent2"/>
                </a:solidFill>
              </a:rPr>
              <a:t/>
            </a:r>
            <a:br>
              <a:rPr lang="ru-RU" sz="3600" i="1" dirty="0" smtClean="0">
                <a:solidFill>
                  <a:schemeClr val="accent2"/>
                </a:solidFill>
              </a:rPr>
            </a:br>
            <a:r>
              <a:rPr lang="ru-RU" sz="3600" i="1" dirty="0" smtClean="0">
                <a:solidFill>
                  <a:schemeClr val="accent2"/>
                </a:solidFill>
              </a:rPr>
              <a:t>за </a:t>
            </a:r>
            <a:r>
              <a:rPr lang="ru-RU" sz="3600" i="1" dirty="0">
                <a:solidFill>
                  <a:schemeClr val="accent2"/>
                </a:solidFill>
              </a:rPr>
              <a:t>деятельностью </a:t>
            </a:r>
            <a:r>
              <a:rPr lang="ru-RU" sz="3600" i="1" dirty="0" smtClean="0">
                <a:solidFill>
                  <a:schemeClr val="accent2"/>
                </a:solidFill>
              </a:rPr>
              <a:t>обучающегося (воспитанника)</a:t>
            </a:r>
            <a:endParaRPr lang="ru-RU" sz="3600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uiExpand="1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2500306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Традиционная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dirty="0" smtClean="0">
                <a:solidFill>
                  <a:schemeClr val="accent2"/>
                </a:solidFill>
              </a:rPr>
              <a:t>УСТАНОВКИ В ОТНОШЕНИИ ОБУЧАЮЩЕГОСЯ (ВОСПИТАННИКА)</a:t>
            </a:r>
            <a:endParaRPr lang="ru-RU" sz="2800" b="1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Ориентация на формирование социальных качеств</a:t>
            </a:r>
            <a:r>
              <a:rPr lang="ru-RU" sz="2800" i="1">
                <a:solidFill>
                  <a:schemeClr val="accent2"/>
                </a:solidFill>
              </a:rPr>
              <a:t>,         </a:t>
            </a:r>
            <a:r>
              <a:rPr lang="ru-RU" sz="2800" i="1" smtClean="0">
                <a:solidFill>
                  <a:schemeClr val="accent2"/>
                </a:solidFill>
              </a:rPr>
              <a:t>коллективистское </a:t>
            </a:r>
            <a:r>
              <a:rPr lang="ru-RU" sz="2800" i="1" dirty="0">
                <a:solidFill>
                  <a:schemeClr val="accent2"/>
                </a:solidFill>
              </a:rPr>
              <a:t>воспитание</a:t>
            </a: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Ориентация на формирование систематизированных знаний</a:t>
            </a: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Ценятся исполнительность, дисциплинированность, послушание, аккуратность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uiExpand="1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3929066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Традиционная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i="1">
                <a:solidFill>
                  <a:schemeClr val="accent2"/>
                </a:solidFill>
              </a:rPr>
              <a:t>Деятельность педагога технологична</a:t>
            </a:r>
          </a:p>
          <a:p>
            <a:r>
              <a:rPr lang="ru-RU" sz="3600" i="1">
                <a:solidFill>
                  <a:schemeClr val="accent2"/>
                </a:solidFill>
              </a:rPr>
              <a:t>Заданы четкие ориентиры деятельности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uiExpand="1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785794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Традиционная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48" y="1714488"/>
            <a:ext cx="7772400" cy="4114800"/>
          </a:xfrm>
        </p:spPr>
        <p:txBody>
          <a:bodyPr/>
          <a:lstStyle/>
          <a:p>
            <a:r>
              <a:rPr lang="ru-RU" sz="2800" i="1" dirty="0" smtClean="0">
                <a:solidFill>
                  <a:schemeClr val="accent2"/>
                </a:solidFill>
              </a:rPr>
              <a:t>Обучающийся (воспитанник) </a:t>
            </a:r>
            <a:r>
              <a:rPr lang="ru-RU" sz="2800" i="1" dirty="0">
                <a:solidFill>
                  <a:schemeClr val="accent2"/>
                </a:solidFill>
              </a:rPr>
              <a:t>рассматривается лишь </a:t>
            </a:r>
            <a:r>
              <a:rPr lang="ru-RU" sz="2800" i="1" dirty="0" smtClean="0">
                <a:solidFill>
                  <a:schemeClr val="accent2"/>
                </a:solidFill>
              </a:rPr>
              <a:t/>
            </a:r>
            <a:br>
              <a:rPr lang="ru-RU" sz="2800" i="1" dirty="0" smtClean="0">
                <a:solidFill>
                  <a:schemeClr val="accent2"/>
                </a:solidFill>
              </a:rPr>
            </a:br>
            <a:r>
              <a:rPr lang="ru-RU" sz="2800" i="1" dirty="0" smtClean="0">
                <a:solidFill>
                  <a:schemeClr val="accent2"/>
                </a:solidFill>
              </a:rPr>
              <a:t>с </a:t>
            </a:r>
            <a:r>
              <a:rPr lang="ru-RU" sz="2800" i="1" dirty="0">
                <a:solidFill>
                  <a:schemeClr val="accent2"/>
                </a:solidFill>
              </a:rPr>
              <a:t>точки зрения его социальных характеристик</a:t>
            </a:r>
          </a:p>
          <a:p>
            <a:r>
              <a:rPr lang="ru-RU" sz="2800" i="1" dirty="0">
                <a:solidFill>
                  <a:schemeClr val="accent2"/>
                </a:solidFill>
              </a:rPr>
              <a:t>Игнорируются механизмы саморазвития </a:t>
            </a:r>
            <a:r>
              <a:rPr lang="ru-RU" sz="2800" i="1" dirty="0" smtClean="0">
                <a:solidFill>
                  <a:schemeClr val="accent2"/>
                </a:solidFill>
              </a:rPr>
              <a:t>обучающегося (воспитанника)</a:t>
            </a:r>
            <a:endParaRPr lang="ru-RU" sz="2800" i="1" dirty="0">
              <a:solidFill>
                <a:schemeClr val="accent2"/>
              </a:solidFill>
            </a:endParaRPr>
          </a:p>
          <a:p>
            <a:r>
              <a:rPr lang="ru-RU" sz="2800" i="1" dirty="0">
                <a:solidFill>
                  <a:schemeClr val="accent2"/>
                </a:solidFill>
              </a:rPr>
              <a:t>Ответственность за поступки, поведение, деятельность и отношения </a:t>
            </a:r>
            <a:r>
              <a:rPr lang="ru-RU" sz="2800" i="1" dirty="0" smtClean="0">
                <a:solidFill>
                  <a:schemeClr val="accent2"/>
                </a:solidFill>
              </a:rPr>
              <a:t>обучающегося (воспитанника) </a:t>
            </a:r>
            <a:r>
              <a:rPr lang="ru-RU" sz="2800" i="1" dirty="0">
                <a:solidFill>
                  <a:schemeClr val="accent2"/>
                </a:solidFill>
              </a:rPr>
              <a:t>целиком ложится </a:t>
            </a:r>
            <a:r>
              <a:rPr lang="ru-RU" sz="2800" i="1" dirty="0" smtClean="0">
                <a:solidFill>
                  <a:schemeClr val="accent2"/>
                </a:solidFill>
              </a:rPr>
              <a:t>на </a:t>
            </a:r>
            <a:r>
              <a:rPr lang="ru-RU" sz="2800" i="1" dirty="0">
                <a:solidFill>
                  <a:schemeClr val="accent2"/>
                </a:solidFill>
              </a:rPr>
              <a:t>педагога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uiExpand="1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Гуманистическая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48131" name="Oval 3"/>
          <p:cNvSpPr>
            <a:spLocks noChangeArrowheads="1"/>
          </p:cNvSpPr>
          <p:nvPr/>
        </p:nvSpPr>
        <p:spPr bwMode="auto">
          <a:xfrm>
            <a:off x="533400" y="1981200"/>
            <a:ext cx="8001000" cy="4648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8132" name="Picture 4" descr="C:\Documents and Settings\VIST\Мои документы\Мои рисунки\цел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3476625"/>
            <a:ext cx="2209800" cy="1609725"/>
          </a:xfrm>
          <a:prstGeom prst="rect">
            <a:avLst/>
          </a:prstGeom>
          <a:noFill/>
        </p:spPr>
      </p:pic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5638800" y="4267200"/>
            <a:ext cx="1295400" cy="304800"/>
          </a:xfrm>
          <a:prstGeom prst="rightArrow">
            <a:avLst>
              <a:gd name="adj1" fmla="val 50000"/>
              <a:gd name="adj2" fmla="val 10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auto">
          <a:xfrm>
            <a:off x="1981200" y="4267200"/>
            <a:ext cx="1143000" cy="304800"/>
          </a:xfrm>
          <a:prstGeom prst="leftArrow">
            <a:avLst>
              <a:gd name="adj1" fmla="val 50000"/>
              <a:gd name="adj2" fmla="val 93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4343400" y="2438400"/>
            <a:ext cx="304800" cy="914400"/>
          </a:xfrm>
          <a:prstGeom prst="up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136" name="AutoShape 8"/>
          <p:cNvSpPr>
            <a:spLocks noChangeArrowheads="1"/>
          </p:cNvSpPr>
          <p:nvPr/>
        </p:nvSpPr>
        <p:spPr bwMode="auto">
          <a:xfrm>
            <a:off x="4419600" y="5181600"/>
            <a:ext cx="304800" cy="914400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1219200" y="3124200"/>
            <a:ext cx="2057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СОЦИОКУЛЬТУРНАЯ</a:t>
            </a: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990600" y="29718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FFFF"/>
                </a:solidFill>
              </a:rPr>
              <a:t>СОЦИОКУЛЬТУРНАЯ</a:t>
            </a: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4953000" y="54102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FFFF"/>
                </a:solidFill>
              </a:rPr>
              <a:t>СРЕДА</a:t>
            </a: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4953000" y="28194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5105400" y="2895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rgbClr val="000000"/>
                </a:solidFill>
              </a:rPr>
              <a:t>Цели образования</a:t>
            </a:r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1600200" y="54864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rgbClr val="000000"/>
                </a:solidFill>
              </a:rPr>
              <a:t>Цели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642918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Гуманистическая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514600"/>
            <a:ext cx="7696200" cy="4038600"/>
          </a:xfrm>
          <a:noFill/>
          <a:ln>
            <a:noFill/>
          </a:ln>
        </p:spPr>
        <p:txBody>
          <a:bodyPr/>
          <a:lstStyle/>
          <a:p>
            <a:pPr>
              <a:buFontTx/>
              <a:buNone/>
            </a:pPr>
            <a:r>
              <a:rPr lang="ru-RU" sz="2600" b="1" i="1" dirty="0">
                <a:solidFill>
                  <a:schemeClr val="accent2"/>
                </a:solidFill>
              </a:rPr>
              <a:t>Главная задача</a:t>
            </a:r>
            <a:r>
              <a:rPr lang="ru-RU" sz="2600" dirty="0"/>
              <a:t> – </a:t>
            </a:r>
            <a:r>
              <a:rPr lang="ru-RU" sz="2600" i="1" dirty="0"/>
              <a:t>обеспечить наиболее полную самореализацию </a:t>
            </a:r>
            <a:r>
              <a:rPr lang="ru-RU" sz="2600" i="1" dirty="0" smtClean="0"/>
              <a:t>обучающегося (воспитанника)</a:t>
            </a:r>
            <a:endParaRPr lang="ru-RU" sz="2600" i="1" dirty="0"/>
          </a:p>
          <a:p>
            <a:r>
              <a:rPr lang="ru-RU" sz="2600" dirty="0">
                <a:solidFill>
                  <a:schemeClr val="tx2"/>
                </a:solidFill>
              </a:rPr>
              <a:t>Определяется индивидуальными особенностями </a:t>
            </a:r>
            <a:r>
              <a:rPr lang="ru-RU" sz="2600" dirty="0" smtClean="0">
                <a:solidFill>
                  <a:schemeClr val="tx2"/>
                </a:solidFill>
              </a:rPr>
              <a:t>обучающегося (воспитанника)</a:t>
            </a:r>
            <a:endParaRPr lang="ru-RU" sz="2600" dirty="0">
              <a:solidFill>
                <a:schemeClr val="tx2"/>
              </a:solidFill>
            </a:endParaRPr>
          </a:p>
          <a:p>
            <a:r>
              <a:rPr lang="ru-RU" sz="2600" dirty="0">
                <a:solidFill>
                  <a:schemeClr val="tx2"/>
                </a:solidFill>
              </a:rPr>
              <a:t>Равнозначно понятию «</a:t>
            </a:r>
            <a:r>
              <a:rPr lang="ru-RU" sz="2600" i="1" dirty="0">
                <a:solidFill>
                  <a:schemeClr val="tx2"/>
                </a:solidFill>
              </a:rPr>
              <a:t>личностный опыт»</a:t>
            </a:r>
          </a:p>
          <a:p>
            <a:r>
              <a:rPr lang="ru-RU" sz="2600" dirty="0">
                <a:solidFill>
                  <a:schemeClr val="tx2"/>
                </a:solidFill>
              </a:rPr>
              <a:t>Рождается непосредственно </a:t>
            </a:r>
            <a:r>
              <a:rPr lang="ru-RU" sz="2600" dirty="0" smtClean="0">
                <a:solidFill>
                  <a:schemeClr val="tx2"/>
                </a:solidFill>
              </a:rPr>
              <a:t/>
            </a:r>
            <a:br>
              <a:rPr lang="ru-RU" sz="2600" dirty="0" smtClean="0">
                <a:solidFill>
                  <a:schemeClr val="tx2"/>
                </a:solidFill>
              </a:rPr>
            </a:br>
            <a:r>
              <a:rPr lang="ru-RU" sz="2600" dirty="0" smtClean="0">
                <a:solidFill>
                  <a:schemeClr val="tx2"/>
                </a:solidFill>
              </a:rPr>
              <a:t>в </a:t>
            </a:r>
            <a:r>
              <a:rPr lang="ru-RU" sz="2600" dirty="0">
                <a:solidFill>
                  <a:schemeClr val="tx2"/>
                </a:solidFill>
              </a:rPr>
              <a:t>процессе образования</a:t>
            </a:r>
          </a:p>
          <a:p>
            <a:endParaRPr lang="ru-RU" sz="2800" dirty="0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1524000" y="1905000"/>
            <a:ext cx="5676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Arial" charset="0"/>
              </a:rPr>
              <a:t>СОДЕРЖАНИЕ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uiExpand="1" build="p"/>
      <p:bldP spid="4915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4157223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Гуманистическая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 dirty="0">
                <a:solidFill>
                  <a:schemeClr val="accent2"/>
                </a:solidFill>
              </a:rPr>
              <a:t>СРЕДСТВА ОБУЧЕНИЯ </a:t>
            </a:r>
            <a:r>
              <a:rPr lang="ru-RU" b="1" dirty="0" smtClean="0">
                <a:solidFill>
                  <a:schemeClr val="accent2"/>
                </a:solidFill>
              </a:rPr>
              <a:t/>
            </a:r>
            <a:br>
              <a:rPr lang="ru-RU" b="1" dirty="0" smtClean="0">
                <a:solidFill>
                  <a:schemeClr val="accent2"/>
                </a:solidFill>
              </a:rPr>
            </a:br>
            <a:r>
              <a:rPr lang="ru-RU" b="1" dirty="0" smtClean="0">
                <a:solidFill>
                  <a:schemeClr val="accent2"/>
                </a:solidFill>
              </a:rPr>
              <a:t>И </a:t>
            </a:r>
            <a:r>
              <a:rPr lang="ru-RU" b="1" dirty="0">
                <a:solidFill>
                  <a:schemeClr val="accent2"/>
                </a:solidFill>
              </a:rPr>
              <a:t>ВОСПИТАНИЯ</a:t>
            </a:r>
          </a:p>
          <a:p>
            <a:pPr>
              <a:lnSpc>
                <a:spcPct val="90000"/>
              </a:lnSpc>
            </a:pPr>
            <a:r>
              <a:rPr lang="ru-RU" b="1" i="1" dirty="0">
                <a:solidFill>
                  <a:schemeClr val="accent2"/>
                </a:solidFill>
              </a:rPr>
              <a:t>Активные методы обучения </a:t>
            </a:r>
            <a:r>
              <a:rPr lang="ru-RU" b="1" i="1" dirty="0" smtClean="0">
                <a:solidFill>
                  <a:schemeClr val="accent2"/>
                </a:solidFill>
              </a:rPr>
              <a:t/>
            </a:r>
            <a:br>
              <a:rPr lang="ru-RU" b="1" i="1" dirty="0" smtClean="0">
                <a:solidFill>
                  <a:schemeClr val="accent2"/>
                </a:solidFill>
              </a:rPr>
            </a:br>
            <a:r>
              <a:rPr lang="ru-RU" b="1" i="1" dirty="0" smtClean="0">
                <a:solidFill>
                  <a:schemeClr val="accent2"/>
                </a:solidFill>
              </a:rPr>
              <a:t>и </a:t>
            </a:r>
            <a:r>
              <a:rPr lang="ru-RU" b="1" i="1" dirty="0">
                <a:solidFill>
                  <a:schemeClr val="accent2"/>
                </a:solidFill>
              </a:rPr>
              <a:t>воспитания </a:t>
            </a:r>
          </a:p>
          <a:p>
            <a:pPr>
              <a:lnSpc>
                <a:spcPct val="90000"/>
              </a:lnSpc>
            </a:pPr>
            <a:r>
              <a:rPr lang="ru-RU" b="1" i="1" dirty="0">
                <a:solidFill>
                  <a:schemeClr val="accent2"/>
                </a:solidFill>
              </a:rPr>
              <a:t>Личностно развивающая ситуация</a:t>
            </a:r>
          </a:p>
          <a:p>
            <a:pPr>
              <a:lnSpc>
                <a:spcPct val="90000"/>
              </a:lnSpc>
            </a:pPr>
            <a:r>
              <a:rPr lang="ru-RU" b="1" i="1" dirty="0" smtClean="0">
                <a:solidFill>
                  <a:schemeClr val="accent2"/>
                </a:solidFill>
              </a:rPr>
              <a:t>Метод проектов</a:t>
            </a:r>
            <a:endParaRPr lang="ru-RU" b="1" i="1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ru-RU" b="1" i="1" dirty="0">
                <a:solidFill>
                  <a:schemeClr val="accent2"/>
                </a:solidFill>
              </a:rPr>
              <a:t>Игра</a:t>
            </a:r>
            <a:endParaRPr lang="ru-RU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uiExpand="1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Гуманистическая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 dirty="0">
                <a:solidFill>
                  <a:schemeClr val="accent2"/>
                </a:solidFill>
              </a:rPr>
              <a:t>ДЕЯТЕЛЬНОСТЬ ПЕДАГОГА</a:t>
            </a: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Педагог представлен в многообразии </a:t>
            </a:r>
            <a:r>
              <a:rPr lang="ru-RU" sz="2800" i="1" dirty="0" smtClean="0">
                <a:solidFill>
                  <a:schemeClr val="accent2"/>
                </a:solidFill>
              </a:rPr>
              <a:t/>
            </a:r>
            <a:br>
              <a:rPr lang="ru-RU" sz="2800" i="1" dirty="0" smtClean="0">
                <a:solidFill>
                  <a:schemeClr val="accent2"/>
                </a:solidFill>
              </a:rPr>
            </a:br>
            <a:r>
              <a:rPr lang="ru-RU" sz="2800" i="1" dirty="0" smtClean="0">
                <a:solidFill>
                  <a:schemeClr val="accent2"/>
                </a:solidFill>
              </a:rPr>
              <a:t>его </a:t>
            </a:r>
            <a:r>
              <a:rPr lang="ru-RU" sz="2800" i="1" dirty="0">
                <a:solidFill>
                  <a:schemeClr val="accent2"/>
                </a:solidFill>
              </a:rPr>
              <a:t>функций</a:t>
            </a:r>
          </a:p>
          <a:p>
            <a:pPr>
              <a:lnSpc>
                <a:spcPct val="90000"/>
              </a:lnSpc>
            </a:pPr>
            <a:r>
              <a:rPr lang="ru-RU" sz="2800" i="1" dirty="0" smtClean="0">
                <a:solidFill>
                  <a:schemeClr val="accent2"/>
                </a:solidFill>
              </a:rPr>
              <a:t>Учёт </a:t>
            </a:r>
            <a:r>
              <a:rPr lang="ru-RU" sz="2800" i="1" dirty="0">
                <a:solidFill>
                  <a:schemeClr val="accent2"/>
                </a:solidFill>
              </a:rPr>
              <a:t>индивидуальных особенностей </a:t>
            </a:r>
            <a:r>
              <a:rPr lang="ru-RU" sz="2800" i="1" dirty="0" smtClean="0">
                <a:solidFill>
                  <a:schemeClr val="accent2"/>
                </a:solidFill>
              </a:rPr>
              <a:t/>
            </a:r>
            <a:br>
              <a:rPr lang="ru-RU" sz="2800" i="1" dirty="0" smtClean="0">
                <a:solidFill>
                  <a:schemeClr val="accent2"/>
                </a:solidFill>
              </a:rPr>
            </a:br>
            <a:r>
              <a:rPr lang="ru-RU" sz="2800" i="1" dirty="0" smtClean="0">
                <a:solidFill>
                  <a:schemeClr val="accent2"/>
                </a:solidFill>
              </a:rPr>
              <a:t>и </a:t>
            </a:r>
            <a:r>
              <a:rPr lang="ru-RU" sz="2800" i="1" dirty="0">
                <a:solidFill>
                  <a:schemeClr val="accent2"/>
                </a:solidFill>
              </a:rPr>
              <a:t>потребностей </a:t>
            </a:r>
            <a:r>
              <a:rPr lang="ru-RU" sz="2800" i="1" dirty="0" smtClean="0">
                <a:solidFill>
                  <a:schemeClr val="accent2"/>
                </a:solidFill>
              </a:rPr>
              <a:t>обучающегося (воспитанника)</a:t>
            </a:r>
            <a:endParaRPr lang="ru-RU" sz="2800" i="1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Уважение прав и интересов </a:t>
            </a:r>
            <a:r>
              <a:rPr lang="ru-RU" sz="2800" i="1" dirty="0" smtClean="0">
                <a:solidFill>
                  <a:schemeClr val="accent2"/>
                </a:solidFill>
              </a:rPr>
              <a:t>обучающегося (воспитанника)</a:t>
            </a:r>
            <a:endParaRPr lang="ru-RU" sz="2800" i="1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Педагог выступает в роли консультанта, помощника</a:t>
            </a:r>
          </a:p>
        </p:txBody>
      </p:sp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4157223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uiExpand="1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286512" y="357166"/>
            <a:ext cx="2857488" cy="2818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Парадигма 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928802"/>
            <a:ext cx="7772400" cy="4114800"/>
          </a:xfrm>
        </p:spPr>
        <p:txBody>
          <a:bodyPr/>
          <a:lstStyle/>
          <a:p>
            <a:r>
              <a:rPr lang="ru-RU" b="1" i="1" dirty="0">
                <a:solidFill>
                  <a:schemeClr val="tx1">
                    <a:lumMod val="75000"/>
                  </a:schemeClr>
                </a:solidFill>
              </a:rPr>
              <a:t>«Под парадигмами </a:t>
            </a:r>
            <a:r>
              <a:rPr lang="ru-RU" b="1" i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1">
                    <a:lumMod val="75000"/>
                  </a:schemeClr>
                </a:solidFill>
              </a:rPr>
              <a:t>я </a:t>
            </a:r>
            <a:r>
              <a:rPr lang="ru-RU" b="1" i="1" dirty="0">
                <a:solidFill>
                  <a:schemeClr val="tx1">
                    <a:lumMod val="75000"/>
                  </a:schemeClr>
                </a:solidFill>
              </a:rPr>
              <a:t>подразумеваю признанные всеми научные достижения, которые в течение определённого времени дают научному сообществу модель постановки проблем </a:t>
            </a:r>
            <a:r>
              <a:rPr lang="ru-RU" b="1" i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1">
                    <a:lumMod val="75000"/>
                  </a:schemeClr>
                </a:solidFill>
              </a:rPr>
              <a:t>и </a:t>
            </a:r>
            <a:r>
              <a:rPr lang="ru-RU" b="1" i="1" dirty="0">
                <a:solidFill>
                  <a:schemeClr val="tx1">
                    <a:lumMod val="75000"/>
                  </a:schemeClr>
                </a:solidFill>
              </a:rPr>
              <a:t>их решений» (Т. Кун)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4157223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Гуманистическая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3000" b="1" dirty="0" smtClean="0">
                <a:solidFill>
                  <a:schemeClr val="accent2"/>
                </a:solidFill>
              </a:rPr>
              <a:t>УСТАНОВКИ </a:t>
            </a:r>
            <a:r>
              <a:rPr lang="ru-RU" sz="3000" b="1" smtClean="0">
                <a:solidFill>
                  <a:schemeClr val="accent2"/>
                </a:solidFill>
              </a:rPr>
              <a:t>В ОТНОШЕНИИ </a:t>
            </a:r>
            <a:r>
              <a:rPr lang="ru-RU" sz="3000" b="1" dirty="0" smtClean="0">
                <a:solidFill>
                  <a:schemeClr val="accent2"/>
                </a:solidFill>
              </a:rPr>
              <a:t>ОБУЧАЮЩЕГОСЯ (ВОСПИТАННИКА)</a:t>
            </a:r>
            <a:endParaRPr lang="ru-RU" sz="3000" b="1" dirty="0">
              <a:solidFill>
                <a:schemeClr val="accent2"/>
              </a:solidFill>
            </a:endParaRPr>
          </a:p>
          <a:p>
            <a:r>
              <a:rPr lang="ru-RU" i="1" dirty="0">
                <a:solidFill>
                  <a:schemeClr val="accent2"/>
                </a:solidFill>
              </a:rPr>
              <a:t>Ориентация на становление индивидуальности </a:t>
            </a:r>
            <a:r>
              <a:rPr lang="ru-RU" i="1" dirty="0" smtClean="0">
                <a:solidFill>
                  <a:schemeClr val="accent2"/>
                </a:solidFill>
              </a:rPr>
              <a:t>обучающегося (воспитанника)</a:t>
            </a:r>
            <a:endParaRPr lang="ru-RU" i="1" dirty="0">
              <a:solidFill>
                <a:schemeClr val="accent2"/>
              </a:solidFill>
            </a:endParaRPr>
          </a:p>
          <a:p>
            <a:r>
              <a:rPr lang="ru-RU" i="1" dirty="0">
                <a:solidFill>
                  <a:schemeClr val="accent2"/>
                </a:solidFill>
              </a:rPr>
              <a:t>Ценятся активность, творчество, наличие собственного мнения </a:t>
            </a:r>
            <a:r>
              <a:rPr lang="ru-RU" i="1" dirty="0" smtClean="0">
                <a:solidFill>
                  <a:schemeClr val="accent2"/>
                </a:solidFill>
              </a:rPr>
              <a:t/>
            </a:r>
            <a:br>
              <a:rPr lang="ru-RU" i="1" dirty="0" smtClean="0">
                <a:solidFill>
                  <a:schemeClr val="accent2"/>
                </a:solidFill>
              </a:rPr>
            </a:br>
            <a:r>
              <a:rPr lang="ru-RU" i="1" dirty="0" smtClean="0">
                <a:solidFill>
                  <a:schemeClr val="accent2"/>
                </a:solidFill>
              </a:rPr>
              <a:t>и </a:t>
            </a:r>
            <a:r>
              <a:rPr lang="ru-RU" i="1" dirty="0">
                <a:solidFill>
                  <a:schemeClr val="accent2"/>
                </a:solidFill>
              </a:rPr>
              <a:t>умение его отстаивать</a:t>
            </a:r>
          </a:p>
          <a:p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uiExpand="1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215074" y="1643050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Гуманистическая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i="1" dirty="0">
                <a:solidFill>
                  <a:schemeClr val="accent2"/>
                </a:solidFill>
              </a:rPr>
              <a:t>Обращенность к человеку, к проблемам развития его «самости»</a:t>
            </a:r>
          </a:p>
          <a:p>
            <a:r>
              <a:rPr lang="ru-RU" sz="2800" i="1" dirty="0" err="1">
                <a:solidFill>
                  <a:schemeClr val="accent2"/>
                </a:solidFill>
              </a:rPr>
              <a:t>Гуманизация</a:t>
            </a:r>
            <a:r>
              <a:rPr lang="ru-RU" sz="2800" i="1" dirty="0">
                <a:solidFill>
                  <a:schemeClr val="accent2"/>
                </a:solidFill>
              </a:rPr>
              <a:t> отношений </a:t>
            </a:r>
            <a:r>
              <a:rPr lang="ru-RU" sz="2800" i="1" dirty="0" smtClean="0">
                <a:solidFill>
                  <a:schemeClr val="accent2"/>
                </a:solidFill>
              </a:rPr>
              <a:t/>
            </a:r>
            <a:br>
              <a:rPr lang="ru-RU" sz="2800" i="1" dirty="0" smtClean="0">
                <a:solidFill>
                  <a:schemeClr val="accent2"/>
                </a:solidFill>
              </a:rPr>
            </a:br>
            <a:r>
              <a:rPr lang="ru-RU" sz="2800" i="1" dirty="0" smtClean="0">
                <a:solidFill>
                  <a:schemeClr val="accent2"/>
                </a:solidFill>
              </a:rPr>
              <a:t>в </a:t>
            </a:r>
            <a:r>
              <a:rPr lang="ru-RU" sz="2800" i="1" dirty="0">
                <a:solidFill>
                  <a:schemeClr val="accent2"/>
                </a:solidFill>
              </a:rPr>
              <a:t>образовательном процессе</a:t>
            </a:r>
          </a:p>
          <a:p>
            <a:r>
              <a:rPr lang="ru-RU" sz="2800" i="1" dirty="0">
                <a:solidFill>
                  <a:schemeClr val="accent2"/>
                </a:solidFill>
              </a:rPr>
              <a:t>Широкое внедрение в воспитании </a:t>
            </a:r>
            <a:r>
              <a:rPr lang="ru-RU" sz="2800" i="1" dirty="0" smtClean="0">
                <a:solidFill>
                  <a:schemeClr val="accent2"/>
                </a:solidFill>
              </a:rPr>
              <a:t/>
            </a:r>
            <a:br>
              <a:rPr lang="ru-RU" sz="2800" i="1" dirty="0" smtClean="0">
                <a:solidFill>
                  <a:schemeClr val="accent2"/>
                </a:solidFill>
              </a:rPr>
            </a:br>
            <a:r>
              <a:rPr lang="ru-RU" sz="2800" i="1" dirty="0" smtClean="0">
                <a:solidFill>
                  <a:schemeClr val="accent2"/>
                </a:solidFill>
              </a:rPr>
              <a:t>и </a:t>
            </a:r>
            <a:r>
              <a:rPr lang="ru-RU" sz="2800" i="1" dirty="0">
                <a:solidFill>
                  <a:schemeClr val="accent2"/>
                </a:solidFill>
              </a:rPr>
              <a:t>обучении активных методов, позволяющих ребенку максимально проявить и совершенствовать </a:t>
            </a:r>
            <a:r>
              <a:rPr lang="ru-RU" sz="2800" i="1" dirty="0" smtClean="0">
                <a:solidFill>
                  <a:schemeClr val="accent2"/>
                </a:solidFill>
              </a:rPr>
              <a:t/>
            </a:r>
            <a:br>
              <a:rPr lang="ru-RU" sz="2800" i="1" dirty="0" smtClean="0">
                <a:solidFill>
                  <a:schemeClr val="accent2"/>
                </a:solidFill>
              </a:rPr>
            </a:br>
            <a:r>
              <a:rPr lang="ru-RU" sz="2800" i="1" dirty="0" smtClean="0">
                <a:solidFill>
                  <a:schemeClr val="accent2"/>
                </a:solidFill>
              </a:rPr>
              <a:t>свои </a:t>
            </a:r>
            <a:r>
              <a:rPr lang="ru-RU" sz="2800" i="1" dirty="0">
                <a:solidFill>
                  <a:schemeClr val="accent2"/>
                </a:solidFill>
              </a:rPr>
              <a:t>способности</a:t>
            </a:r>
          </a:p>
          <a:p>
            <a:endParaRPr lang="ru-RU" sz="2800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uiExpand="1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642918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Гуманистическая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i="1">
                <a:solidFill>
                  <a:schemeClr val="accent2"/>
                </a:solidFill>
              </a:rPr>
              <a:t>Человек рассматривается преимущественно с точки зрения психофизических характеристик</a:t>
            </a:r>
          </a:p>
          <a:p>
            <a:r>
              <a:rPr lang="ru-RU" sz="2800" i="1">
                <a:solidFill>
                  <a:schemeClr val="accent2"/>
                </a:solidFill>
              </a:rPr>
              <a:t>При ориентации на самого себя у ребенка отсутствует стимул к саморазвитию, возникает опасность эгоцентризма</a:t>
            </a:r>
          </a:p>
          <a:p>
            <a:r>
              <a:rPr lang="ru-RU" sz="2800" i="1">
                <a:solidFill>
                  <a:schemeClr val="accent2"/>
                </a:solidFill>
              </a:rPr>
              <a:t>Отсутствие сколько-нибудь определенных целевых ориентиров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uiExpand="1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Гуманитарная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56323" name="Oval 3"/>
          <p:cNvSpPr>
            <a:spLocks noChangeArrowheads="1"/>
          </p:cNvSpPr>
          <p:nvPr/>
        </p:nvSpPr>
        <p:spPr bwMode="auto">
          <a:xfrm>
            <a:off x="533400" y="1981200"/>
            <a:ext cx="8001000" cy="4648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6324" name="Picture 4" descr="C:\Documents and Settings\VIST\Мои документы\Мои рисунки\цел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3303588"/>
            <a:ext cx="2133600" cy="1554162"/>
          </a:xfrm>
          <a:prstGeom prst="rect">
            <a:avLst/>
          </a:prstGeom>
          <a:noFill/>
        </p:spPr>
      </p:pic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2362200" y="3886200"/>
            <a:ext cx="838200" cy="304800"/>
          </a:xfrm>
          <a:prstGeom prst="leftRightArrow">
            <a:avLst>
              <a:gd name="adj1" fmla="val 50000"/>
              <a:gd name="adj2" fmla="val 5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6" name="AutoShape 6"/>
          <p:cNvSpPr>
            <a:spLocks noChangeArrowheads="1"/>
          </p:cNvSpPr>
          <p:nvPr/>
        </p:nvSpPr>
        <p:spPr bwMode="auto">
          <a:xfrm>
            <a:off x="5410200" y="3962400"/>
            <a:ext cx="838200" cy="304800"/>
          </a:xfrm>
          <a:prstGeom prst="leftRightArrow">
            <a:avLst>
              <a:gd name="adj1" fmla="val 50000"/>
              <a:gd name="adj2" fmla="val 5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7" name="AutoShape 7"/>
          <p:cNvSpPr>
            <a:spLocks noChangeArrowheads="1"/>
          </p:cNvSpPr>
          <p:nvPr/>
        </p:nvSpPr>
        <p:spPr bwMode="auto">
          <a:xfrm>
            <a:off x="4191000" y="2590800"/>
            <a:ext cx="304800" cy="685800"/>
          </a:xfrm>
          <a:prstGeom prst="upDown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8" name="AutoShape 8"/>
          <p:cNvSpPr>
            <a:spLocks noChangeArrowheads="1"/>
          </p:cNvSpPr>
          <p:nvPr/>
        </p:nvSpPr>
        <p:spPr bwMode="auto">
          <a:xfrm>
            <a:off x="4267200" y="4953000"/>
            <a:ext cx="304800" cy="685800"/>
          </a:xfrm>
          <a:prstGeom prst="upDown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1371600" y="2971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FFFF"/>
                </a:solidFill>
              </a:rPr>
              <a:t>ЦЕННОСТИ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5334000" y="50292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FFFF"/>
                </a:solidFill>
              </a:rPr>
              <a:t>КУЛЬТУРА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5638800" y="3124200"/>
            <a:ext cx="2438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rgbClr val="000000"/>
                </a:solidFill>
              </a:rPr>
              <a:t>Цели образования</a:t>
            </a:r>
          </a:p>
        </p:txBody>
      </p: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1447800" y="51054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rgbClr val="000000"/>
                </a:solidFill>
              </a:rPr>
              <a:t>Цели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2000240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Гуманитарная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514600"/>
            <a:ext cx="7696200" cy="388620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b="1" i="1" dirty="0">
                <a:solidFill>
                  <a:schemeClr val="accent2"/>
                </a:solidFill>
              </a:rPr>
              <a:t>Главная задача</a:t>
            </a:r>
            <a:r>
              <a:rPr lang="ru-RU" sz="2800" dirty="0"/>
              <a:t> – </a:t>
            </a:r>
            <a:r>
              <a:rPr lang="ru-RU" sz="2800" i="1" dirty="0"/>
              <a:t>обеспечить 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>духовное </a:t>
            </a:r>
            <a:r>
              <a:rPr lang="ru-RU" sz="2800" i="1" dirty="0"/>
              <a:t>развитие воспитанника (развитие ценностно-смысловой 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>сферы</a:t>
            </a:r>
            <a:r>
              <a:rPr lang="ru-RU" sz="2800" i="1" dirty="0"/>
              <a:t>)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chemeClr val="tx2"/>
                </a:solidFill>
              </a:rPr>
              <a:t>Представляет собой взаимные изменения в ценностно-смысловой сфере педагога </a:t>
            </a: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>и </a:t>
            </a:r>
            <a:r>
              <a:rPr lang="ru-RU" sz="2800" dirty="0">
                <a:solidFill>
                  <a:schemeClr val="tx2"/>
                </a:solidFill>
              </a:rPr>
              <a:t>воспитанника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chemeClr val="tx2"/>
                </a:solidFill>
              </a:rPr>
              <a:t>Деятельность по освоению содержания воспитания имеет </a:t>
            </a:r>
            <a:r>
              <a:rPr lang="ru-RU" sz="2800" dirty="0" err="1" smtClean="0">
                <a:solidFill>
                  <a:schemeClr val="tx2"/>
                </a:solidFill>
              </a:rPr>
              <a:t>смыслопоисковый</a:t>
            </a:r>
            <a:r>
              <a:rPr lang="ru-RU" sz="2800" dirty="0" smtClean="0">
                <a:solidFill>
                  <a:schemeClr val="tx2"/>
                </a:solidFill>
              </a:rPr>
              <a:t> (</a:t>
            </a:r>
            <a:r>
              <a:rPr lang="ru-RU" sz="2800" dirty="0" err="1" smtClean="0">
                <a:solidFill>
                  <a:schemeClr val="tx2"/>
                </a:solidFill>
              </a:rPr>
              <a:t>смыслотворческий</a:t>
            </a:r>
            <a:r>
              <a:rPr lang="ru-RU" sz="2800" dirty="0" smtClean="0">
                <a:solidFill>
                  <a:schemeClr val="tx2"/>
                </a:solidFill>
              </a:rPr>
              <a:t>) </a:t>
            </a:r>
            <a:r>
              <a:rPr lang="ru-RU" sz="2800" dirty="0">
                <a:solidFill>
                  <a:schemeClr val="tx2"/>
                </a:solidFill>
              </a:rPr>
              <a:t>характер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1066800" y="19812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609600" y="1676400"/>
            <a:ext cx="822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chemeClr val="accent2"/>
                </a:solidFill>
                <a:latin typeface="Arial" charset="0"/>
              </a:rPr>
              <a:t>СОДЕРЖАНИЕ ОБУЧЕНИЯ И ВОСПИТАНИЯ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uiExpand="1" build="p" autoUpdateAnimBg="0"/>
      <p:bldP spid="57349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4157223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Гуманитарная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2800" b="1" dirty="0">
                <a:solidFill>
                  <a:schemeClr val="accent2"/>
                </a:solidFill>
              </a:rPr>
              <a:t>СРЕДСТВА ОБУЧЕНИЯ И ВОСПИТАНИЯ</a:t>
            </a:r>
          </a:p>
          <a:p>
            <a:r>
              <a:rPr lang="ru-RU" sz="2800" b="1" i="1" dirty="0">
                <a:solidFill>
                  <a:schemeClr val="accent2"/>
                </a:solidFill>
              </a:rPr>
              <a:t>Ситуации </a:t>
            </a:r>
            <a:r>
              <a:rPr lang="ru-RU" sz="2800" b="1" i="1" dirty="0" err="1" smtClean="0">
                <a:solidFill>
                  <a:schemeClr val="accent2"/>
                </a:solidFill>
              </a:rPr>
              <a:t>смыслопоисковой</a:t>
            </a:r>
            <a:r>
              <a:rPr lang="ru-RU" sz="2800" b="1" i="1" dirty="0" smtClean="0">
                <a:solidFill>
                  <a:schemeClr val="accent2"/>
                </a:solidFill>
              </a:rPr>
              <a:t> (</a:t>
            </a:r>
            <a:r>
              <a:rPr lang="ru-RU" sz="2800" b="1" i="1" dirty="0" err="1" smtClean="0">
                <a:solidFill>
                  <a:schemeClr val="accent2"/>
                </a:solidFill>
              </a:rPr>
              <a:t>смыслотворческой</a:t>
            </a:r>
            <a:r>
              <a:rPr lang="ru-RU" sz="2800" b="1" i="1" dirty="0" smtClean="0">
                <a:solidFill>
                  <a:schemeClr val="accent2"/>
                </a:solidFill>
              </a:rPr>
              <a:t>) </a:t>
            </a:r>
            <a:r>
              <a:rPr lang="ru-RU" sz="2800" b="1" i="1" dirty="0">
                <a:solidFill>
                  <a:schemeClr val="accent2"/>
                </a:solidFill>
              </a:rPr>
              <a:t>деятельности</a:t>
            </a:r>
          </a:p>
          <a:p>
            <a:r>
              <a:rPr lang="ru-RU" sz="2800" b="1" i="1" dirty="0" smtClean="0">
                <a:solidFill>
                  <a:schemeClr val="accent2"/>
                </a:solidFill>
              </a:rPr>
              <a:t>Рефлексивные и </a:t>
            </a:r>
            <a:r>
              <a:rPr lang="ru-RU" sz="2800" b="1" i="1" dirty="0" err="1" smtClean="0">
                <a:solidFill>
                  <a:schemeClr val="accent2"/>
                </a:solidFill>
              </a:rPr>
              <a:t>эмпатические</a:t>
            </a:r>
            <a:r>
              <a:rPr lang="ru-RU" sz="2800" b="1" i="1" dirty="0" smtClean="0">
                <a:solidFill>
                  <a:schemeClr val="accent2"/>
                </a:solidFill>
              </a:rPr>
              <a:t> средства, реализуемые в диалоге</a:t>
            </a:r>
            <a:endParaRPr lang="ru-RU" sz="2800" b="1" i="1" dirty="0">
              <a:solidFill>
                <a:schemeClr val="accent2"/>
              </a:solidFill>
            </a:endParaRPr>
          </a:p>
          <a:p>
            <a:r>
              <a:rPr lang="ru-RU" sz="2800" b="1" i="1" dirty="0">
                <a:solidFill>
                  <a:schemeClr val="accent2"/>
                </a:solidFill>
              </a:rPr>
              <a:t>Традиционные и гуманистические средства обучения и воспитания, имеющие ценностно-смысловую направленность</a:t>
            </a:r>
            <a:endParaRPr lang="ru-RU" sz="2800" i="1" dirty="0">
              <a:solidFill>
                <a:schemeClr val="accent2"/>
              </a:solidFill>
            </a:endParaRP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uiExpand="1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4157223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Гуманитарная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b="1">
                <a:solidFill>
                  <a:schemeClr val="accent2"/>
                </a:solidFill>
              </a:rPr>
              <a:t>ДЕЯТЕЛЬНОСТЬ ПЕДАГОГА</a:t>
            </a:r>
          </a:p>
          <a:p>
            <a:r>
              <a:rPr lang="ru-RU" i="1">
                <a:solidFill>
                  <a:schemeClr val="accent2"/>
                </a:solidFill>
              </a:rPr>
              <a:t>Педагог – саморазвивающийся субъект деятельности</a:t>
            </a:r>
          </a:p>
          <a:p>
            <a:r>
              <a:rPr lang="ru-RU" i="1">
                <a:solidFill>
                  <a:schemeClr val="accent2"/>
                </a:solidFill>
              </a:rPr>
              <a:t>Способность к импровизации, вариативности поведения</a:t>
            </a:r>
          </a:p>
          <a:p>
            <a:r>
              <a:rPr lang="ru-RU" i="1">
                <a:solidFill>
                  <a:schemeClr val="accent2"/>
                </a:solidFill>
              </a:rPr>
              <a:t>Признание множественности педагогической реальности</a:t>
            </a:r>
          </a:p>
          <a:p>
            <a:endParaRPr lang="ru-RU">
              <a:solidFill>
                <a:schemeClr val="accent2"/>
              </a:solidFill>
            </a:endParaRP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uiExpand="1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2214554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Гуманитарная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3000" b="1" dirty="0" smtClean="0">
                <a:solidFill>
                  <a:schemeClr val="accent2"/>
                </a:solidFill>
              </a:rPr>
              <a:t>УСТАНОВКИ В ОТНОШЕНИИ ОБУЧАЮЩЕГОСЯ (ВОСПИТАННИКА)</a:t>
            </a:r>
            <a:endParaRPr lang="ru-RU" sz="3000" b="1" dirty="0">
              <a:solidFill>
                <a:schemeClr val="accent2"/>
              </a:solidFill>
            </a:endParaRPr>
          </a:p>
          <a:p>
            <a:r>
              <a:rPr lang="ru-RU" i="1" dirty="0">
                <a:solidFill>
                  <a:schemeClr val="accent2"/>
                </a:solidFill>
              </a:rPr>
              <a:t>Ориентация на становление </a:t>
            </a:r>
            <a:r>
              <a:rPr lang="ru-RU" i="1" dirty="0" err="1">
                <a:solidFill>
                  <a:schemeClr val="accent2"/>
                </a:solidFill>
              </a:rPr>
              <a:t>субъектности</a:t>
            </a:r>
            <a:r>
              <a:rPr lang="ru-RU" i="1" dirty="0">
                <a:solidFill>
                  <a:schemeClr val="accent2"/>
                </a:solidFill>
              </a:rPr>
              <a:t> и духовности воспитанника</a:t>
            </a:r>
          </a:p>
          <a:p>
            <a:r>
              <a:rPr lang="ru-RU" i="1" dirty="0">
                <a:solidFill>
                  <a:schemeClr val="accent2"/>
                </a:solidFill>
              </a:rPr>
              <a:t>Воспитанник – саморазвивающийся субъект </a:t>
            </a:r>
            <a:r>
              <a:rPr lang="ru-RU" i="1" dirty="0" err="1" smtClean="0">
                <a:solidFill>
                  <a:schemeClr val="accent2"/>
                </a:solidFill>
              </a:rPr>
              <a:t>смыслопоисковой</a:t>
            </a:r>
            <a:r>
              <a:rPr lang="ru-RU" i="1" dirty="0" smtClean="0">
                <a:solidFill>
                  <a:schemeClr val="accent2"/>
                </a:solidFill>
              </a:rPr>
              <a:t> (</a:t>
            </a:r>
            <a:r>
              <a:rPr lang="ru-RU" i="1" dirty="0" err="1" smtClean="0">
                <a:solidFill>
                  <a:schemeClr val="accent2"/>
                </a:solidFill>
              </a:rPr>
              <a:t>смыслотворческой</a:t>
            </a:r>
            <a:r>
              <a:rPr lang="ru-RU" i="1" dirty="0" smtClean="0">
                <a:solidFill>
                  <a:schemeClr val="accent2"/>
                </a:solidFill>
              </a:rPr>
              <a:t>) </a:t>
            </a:r>
            <a:r>
              <a:rPr lang="ru-RU" i="1" dirty="0">
                <a:solidFill>
                  <a:schemeClr val="accent2"/>
                </a:solidFill>
              </a:rPr>
              <a:t>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uiExpand="1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785794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Гуманитарная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z="2800" i="1" dirty="0">
              <a:solidFill>
                <a:schemeClr val="accent2"/>
              </a:solidFill>
            </a:endParaRPr>
          </a:p>
          <a:p>
            <a:r>
              <a:rPr lang="ru-RU" sz="2800" i="1" dirty="0">
                <a:solidFill>
                  <a:schemeClr val="accent2"/>
                </a:solidFill>
              </a:rPr>
              <a:t>Человек воспитывается во всей его целостности, во всем многообразии связей и отношений с окружающим миром</a:t>
            </a:r>
          </a:p>
          <a:p>
            <a:r>
              <a:rPr lang="ru-RU" sz="2800" i="1" dirty="0" smtClean="0">
                <a:solidFill>
                  <a:schemeClr val="accent2"/>
                </a:solidFill>
              </a:rPr>
              <a:t>Учёт </a:t>
            </a:r>
            <a:r>
              <a:rPr lang="ru-RU" sz="2800" i="1" dirty="0">
                <a:solidFill>
                  <a:schemeClr val="accent2"/>
                </a:solidFill>
              </a:rPr>
              <a:t>внутренних механизмов саморазвития субъектов </a:t>
            </a:r>
            <a:r>
              <a:rPr lang="ru-RU" sz="2800" i="1" dirty="0" smtClean="0">
                <a:solidFill>
                  <a:schemeClr val="accent2"/>
                </a:solidFill>
              </a:rPr>
              <a:t>обучения (воспитания)</a:t>
            </a:r>
            <a:endParaRPr lang="ru-RU" sz="2800" i="1" dirty="0">
              <a:solidFill>
                <a:schemeClr val="accent2"/>
              </a:solidFill>
            </a:endParaRPr>
          </a:p>
          <a:p>
            <a:r>
              <a:rPr lang="ru-RU" sz="2800" i="1" dirty="0">
                <a:solidFill>
                  <a:schemeClr val="accent2"/>
                </a:solidFill>
              </a:rPr>
              <a:t>Наличие </a:t>
            </a:r>
            <a:r>
              <a:rPr lang="ru-RU" sz="2800" i="1" dirty="0" smtClean="0">
                <a:solidFill>
                  <a:schemeClr val="accent2"/>
                </a:solidFill>
              </a:rPr>
              <a:t>чётких </a:t>
            </a:r>
            <a:r>
              <a:rPr lang="ru-RU" sz="2800" i="1" dirty="0">
                <a:solidFill>
                  <a:schemeClr val="accent2"/>
                </a:solidFill>
              </a:rPr>
              <a:t>ценностных ориентиров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uiExpand="1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714356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Гуманитарная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 smtClean="0">
              <a:solidFill>
                <a:schemeClr val="accent2"/>
              </a:solidFill>
            </a:endParaRPr>
          </a:p>
          <a:p>
            <a:r>
              <a:rPr lang="ru-RU" i="1" dirty="0" smtClean="0">
                <a:solidFill>
                  <a:schemeClr val="accent2"/>
                </a:solidFill>
              </a:rPr>
              <a:t>Сложность </a:t>
            </a:r>
            <a:r>
              <a:rPr lang="ru-RU" i="1" dirty="0">
                <a:solidFill>
                  <a:schemeClr val="accent2"/>
                </a:solidFill>
              </a:rPr>
              <a:t>разработки педагогических технологий</a:t>
            </a:r>
          </a:p>
          <a:p>
            <a:r>
              <a:rPr lang="ru-RU" i="1" dirty="0">
                <a:solidFill>
                  <a:schemeClr val="accent2"/>
                </a:solidFill>
              </a:rPr>
              <a:t>Необходим высокий уровень развития профессиональных </a:t>
            </a:r>
            <a:r>
              <a:rPr lang="ru-RU" i="1" dirty="0" smtClean="0">
                <a:solidFill>
                  <a:schemeClr val="accent2"/>
                </a:solidFill>
              </a:rPr>
              <a:t/>
            </a:r>
            <a:br>
              <a:rPr lang="ru-RU" i="1" dirty="0" smtClean="0">
                <a:solidFill>
                  <a:schemeClr val="accent2"/>
                </a:solidFill>
              </a:rPr>
            </a:br>
            <a:r>
              <a:rPr lang="ru-RU" i="1" dirty="0" smtClean="0">
                <a:solidFill>
                  <a:schemeClr val="accent2"/>
                </a:solidFill>
              </a:rPr>
              <a:t>и </a:t>
            </a:r>
            <a:r>
              <a:rPr lang="ru-RU" i="1" dirty="0">
                <a:solidFill>
                  <a:schemeClr val="accent2"/>
                </a:solidFill>
              </a:rPr>
              <a:t>духовных качеств </a:t>
            </a:r>
            <a:r>
              <a:rPr lang="ru-RU" i="1" dirty="0" smtClean="0">
                <a:solidFill>
                  <a:schemeClr val="accent2"/>
                </a:solidFill>
              </a:rPr>
              <a:t>педагога</a:t>
            </a:r>
            <a:endParaRPr lang="ru-RU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uiExpand="1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0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chemeClr val="tx2"/>
                </a:solidFill>
                <a:latin typeface="Arial" charset="0"/>
              </a:rPr>
              <a:t>Парадигма  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SzPct val="80000"/>
              <a:buFontTx/>
              <a:buBlip>
                <a:blip r:embed="rId3"/>
              </a:buBlip>
            </a:pP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«Парадигма – это ментальное окно, через которое исследователь рассматривает мир» (К. </a:t>
            </a:r>
            <a:r>
              <a:rPr lang="ru-RU" sz="2800" b="1" i="1" dirty="0" err="1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Бейли</a:t>
            </a: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  <a:buSzPct val="80000"/>
              <a:buFontTx/>
              <a:buBlip>
                <a:blip r:embed="rId3"/>
              </a:buBlip>
            </a:pP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«Парадигма – это то, что объединяет членов научного сообщества, – </a:t>
            </a: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/>
            </a:r>
            <a:br>
              <a:rPr lang="ru-RU" sz="2800" b="1" i="1" dirty="0" smtClean="0">
                <a:solidFill>
                  <a:schemeClr val="tx1">
                    <a:lumMod val="75000"/>
                  </a:schemeClr>
                </a:solidFill>
                <a:latin typeface="Arial" charset="0"/>
              </a:rPr>
            </a:b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вся </a:t>
            </a: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  <a:latin typeface="Arial" charset="0"/>
              </a:rPr>
              <a:t>совокупность убеждений, ценностей, технических средств и т.д.» (Т. Кун)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uiExpand="1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214290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Современные </a:t>
            </a:r>
            <a:r>
              <a:rPr lang="ru-RU" sz="4000" dirty="0" smtClean="0"/>
              <a:t>педагогические парадигмы</a:t>
            </a:r>
            <a:endParaRPr lang="ru-RU" sz="4000" dirty="0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</a:rPr>
              <a:t>«Понятие парадигмы… связывается </a:t>
            </a: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>с </a:t>
            </a: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</a:rPr>
              <a:t>периодами революционных изменений в науке, провозглашающими новые методологические установки. </a:t>
            </a: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>С </a:t>
            </a: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</a:rPr>
              <a:t>позиций онтологии конкретной </a:t>
            </a: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>науки </a:t>
            </a: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</a:rPr>
              <a:t>более общим является понятие методологии, которая может бесконфликтно содержать в себе черты уходящих и нарождающихся парадигм…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428604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Современные </a:t>
            </a:r>
            <a:r>
              <a:rPr lang="ru-RU" sz="4000" dirty="0" smtClean="0"/>
              <a:t>педагогические парадигмы</a:t>
            </a:r>
            <a:endParaRPr lang="ru-RU" sz="4000" dirty="0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 i="1" dirty="0" smtClean="0">
                <a:solidFill>
                  <a:schemeClr val="accent2"/>
                </a:solidFill>
              </a:rPr>
              <a:t>…Используя </a:t>
            </a:r>
            <a:r>
              <a:rPr lang="ru-RU" sz="2800" b="1" i="1" dirty="0">
                <a:solidFill>
                  <a:schemeClr val="accent2"/>
                </a:solidFill>
              </a:rPr>
              <a:t>слово «парадигма», </a:t>
            </a:r>
            <a:r>
              <a:rPr lang="ru-RU" sz="2800" b="1" i="1" dirty="0" smtClean="0">
                <a:solidFill>
                  <a:schemeClr val="accent2"/>
                </a:solidFill>
              </a:rPr>
              <a:t/>
            </a:r>
            <a:br>
              <a:rPr lang="ru-RU" sz="2800" b="1" i="1" dirty="0" smtClean="0">
                <a:solidFill>
                  <a:schemeClr val="accent2"/>
                </a:solidFill>
              </a:rPr>
            </a:br>
            <a:r>
              <a:rPr lang="ru-RU" sz="2800" b="1" i="1" dirty="0" smtClean="0">
                <a:solidFill>
                  <a:schemeClr val="accent2"/>
                </a:solidFill>
              </a:rPr>
              <a:t>было </a:t>
            </a:r>
            <a:r>
              <a:rPr lang="ru-RU" sz="2800" b="1" i="1" dirty="0">
                <a:solidFill>
                  <a:schemeClr val="accent2"/>
                </a:solidFill>
              </a:rPr>
              <a:t>бы полезно также иметь в виду, </a:t>
            </a:r>
            <a:r>
              <a:rPr lang="ru-RU" sz="2800" b="1" i="1" dirty="0" smtClean="0">
                <a:solidFill>
                  <a:schemeClr val="accent2"/>
                </a:solidFill>
              </a:rPr>
              <a:t/>
            </a:r>
            <a:br>
              <a:rPr lang="ru-RU" sz="2800" b="1" i="1" dirty="0" smtClean="0">
                <a:solidFill>
                  <a:schemeClr val="accent2"/>
                </a:solidFill>
              </a:rPr>
            </a:br>
            <a:r>
              <a:rPr lang="ru-RU" sz="2800" b="1" i="1" dirty="0" smtClean="0">
                <a:solidFill>
                  <a:schemeClr val="accent2"/>
                </a:solidFill>
              </a:rPr>
              <a:t>что </a:t>
            </a:r>
            <a:r>
              <a:rPr lang="ru-RU" sz="2800" b="1" i="1" dirty="0">
                <a:solidFill>
                  <a:schemeClr val="accent2"/>
                </a:solidFill>
              </a:rPr>
              <a:t>их смена – явление довольно редкое. Чаще изменение парадигмы предстаёт как формирование нового понимания лишь одного-двух параметров, и тогда речь идёт </a:t>
            </a:r>
            <a:r>
              <a:rPr lang="ru-RU" sz="2800" b="1" i="1" dirty="0" smtClean="0">
                <a:solidFill>
                  <a:schemeClr val="accent2"/>
                </a:solidFill>
              </a:rPr>
              <a:t/>
            </a:r>
            <a:br>
              <a:rPr lang="ru-RU" sz="2800" b="1" i="1" dirty="0" smtClean="0">
                <a:solidFill>
                  <a:schemeClr val="accent2"/>
                </a:solidFill>
              </a:rPr>
            </a:br>
            <a:r>
              <a:rPr lang="ru-RU" sz="2800" b="1" i="1" dirty="0" smtClean="0">
                <a:solidFill>
                  <a:schemeClr val="accent2"/>
                </a:solidFill>
              </a:rPr>
              <a:t>не </a:t>
            </a:r>
            <a:r>
              <a:rPr lang="ru-RU" sz="2800" b="1" i="1" dirty="0">
                <a:solidFill>
                  <a:schemeClr val="accent2"/>
                </a:solidFill>
              </a:rPr>
              <a:t>о масштабной революции, </a:t>
            </a:r>
            <a:r>
              <a:rPr lang="ru-RU" sz="2800" b="1" i="1" dirty="0" smtClean="0">
                <a:solidFill>
                  <a:schemeClr val="accent2"/>
                </a:solidFill>
              </a:rPr>
              <a:t/>
            </a:r>
            <a:br>
              <a:rPr lang="ru-RU" sz="2800" b="1" i="1" dirty="0" smtClean="0">
                <a:solidFill>
                  <a:schemeClr val="accent2"/>
                </a:solidFill>
              </a:rPr>
            </a:br>
            <a:r>
              <a:rPr lang="ru-RU" sz="2800" b="1" i="1" dirty="0" smtClean="0">
                <a:solidFill>
                  <a:schemeClr val="accent2"/>
                </a:solidFill>
              </a:rPr>
              <a:t>но </a:t>
            </a:r>
            <a:r>
              <a:rPr lang="ru-RU" sz="2800" b="1" i="1" dirty="0">
                <a:solidFill>
                  <a:schemeClr val="accent2"/>
                </a:solidFill>
              </a:rPr>
              <a:t>лишь о </a:t>
            </a:r>
            <a:r>
              <a:rPr lang="ru-RU" sz="2800" b="1" i="1" dirty="0" err="1">
                <a:solidFill>
                  <a:schemeClr val="accent2"/>
                </a:solidFill>
              </a:rPr>
              <a:t>парадигмальных</a:t>
            </a:r>
            <a:r>
              <a:rPr lang="ru-RU" sz="2800" b="1" i="1" dirty="0">
                <a:solidFill>
                  <a:schemeClr val="accent2"/>
                </a:solidFill>
              </a:rPr>
              <a:t> сдвигах» (</a:t>
            </a:r>
            <a:r>
              <a:rPr lang="ru-RU" sz="2800" b="1" i="1" dirty="0" smtClean="0">
                <a:solidFill>
                  <a:schemeClr val="accent2"/>
                </a:solidFill>
              </a:rPr>
              <a:t>Н.Л.Коршунова</a:t>
            </a:r>
            <a:r>
              <a:rPr lang="ru-RU" sz="2800" b="1" i="1" dirty="0">
                <a:solidFill>
                  <a:schemeClr val="accent2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285728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Современные </a:t>
            </a:r>
            <a:r>
              <a:rPr lang="ru-RU" sz="4000" dirty="0" smtClean="0"/>
              <a:t>педагогические парадигмы</a:t>
            </a:r>
            <a:endParaRPr lang="ru-RU" sz="4000" dirty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981200"/>
            <a:ext cx="8686800" cy="4114800"/>
          </a:xfrm>
        </p:spPr>
        <p:txBody>
          <a:bodyPr/>
          <a:lstStyle/>
          <a:p>
            <a:pPr algn="just"/>
            <a:r>
              <a:rPr lang="ru-RU" b="1" i="1" dirty="0">
                <a:solidFill>
                  <a:schemeClr val="tx2"/>
                </a:solidFill>
              </a:rPr>
              <a:t> </a:t>
            </a:r>
            <a:r>
              <a:rPr lang="ru-RU" b="1" i="1" dirty="0">
                <a:solidFill>
                  <a:srgbClr val="993300"/>
                </a:solidFill>
                <a:cs typeface="Times New Roman" charset="0"/>
              </a:rPr>
              <a:t>Теория</a:t>
            </a:r>
            <a:r>
              <a:rPr lang="ru-RU" b="1" i="1" dirty="0">
                <a:solidFill>
                  <a:schemeClr val="tx2"/>
                </a:solidFill>
                <a:cs typeface="Times New Roman" charset="0"/>
              </a:rPr>
              <a:t> (от греч. </a:t>
            </a:r>
            <a:r>
              <a:rPr lang="en-US" b="1" i="1" dirty="0" err="1">
                <a:solidFill>
                  <a:schemeClr val="tx2"/>
                </a:solidFill>
                <a:cs typeface="Times New Roman" charset="0"/>
              </a:rPr>
              <a:t>theoreo</a:t>
            </a:r>
            <a:r>
              <a:rPr lang="en-US" b="1" i="1" dirty="0">
                <a:solidFill>
                  <a:schemeClr val="tx2"/>
                </a:solidFill>
                <a:cs typeface="Times New Roman" charset="0"/>
              </a:rPr>
              <a:t> </a:t>
            </a:r>
            <a:r>
              <a:rPr lang="ru-RU" b="1" i="1" dirty="0">
                <a:solidFill>
                  <a:schemeClr val="tx2"/>
                </a:solidFill>
                <a:cs typeface="Times New Roman" charset="0"/>
              </a:rPr>
              <a:t>— рассматриваю, исследую) — комплекс взглядов, представлений, идей, направленных на истолкование и объяснение какого-либо явления. Соотношение парадигмы и теории можно представить как соотношение общего и особенного.</a:t>
            </a:r>
            <a:r>
              <a:rPr lang="ru-RU" sz="2800" b="1" i="1" dirty="0">
                <a:solidFill>
                  <a:schemeClr val="tx2"/>
                </a:solidFill>
                <a:cs typeface="Times New Roman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357166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Современные </a:t>
            </a:r>
            <a:r>
              <a:rPr lang="ru-RU" sz="4000" dirty="0" smtClean="0"/>
              <a:t>педагогические парадигмы</a:t>
            </a:r>
            <a:endParaRPr lang="ru-RU" sz="4000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 i="1" dirty="0">
                <a:solidFill>
                  <a:schemeClr val="tx2"/>
                </a:solidFill>
              </a:rPr>
              <a:t> </a:t>
            </a:r>
            <a:r>
              <a:rPr lang="ru-RU" sz="2800" b="1" i="1" dirty="0">
                <a:solidFill>
                  <a:srgbClr val="993300"/>
                </a:solidFill>
                <a:cs typeface="Times New Roman" charset="0"/>
              </a:rPr>
              <a:t>Концепция</a:t>
            </a:r>
            <a:r>
              <a:rPr lang="ru-RU" sz="2400" b="1" i="1" dirty="0">
                <a:solidFill>
                  <a:schemeClr val="tx2"/>
                </a:solidFill>
                <a:cs typeface="Times New Roman" charset="0"/>
              </a:rPr>
              <a:t> (от лат. </a:t>
            </a:r>
            <a:r>
              <a:rPr lang="en-US" sz="2400" b="1" i="1" dirty="0" err="1">
                <a:solidFill>
                  <a:schemeClr val="tx2"/>
                </a:solidFill>
                <a:cs typeface="Times New Roman" charset="0"/>
              </a:rPr>
              <a:t>conceptio</a:t>
            </a:r>
            <a:r>
              <a:rPr lang="ru-RU" sz="2400" b="1" i="1" dirty="0">
                <a:solidFill>
                  <a:schemeClr val="tx2"/>
                </a:solidFill>
                <a:cs typeface="Times New Roman" charset="0"/>
              </a:rPr>
              <a:t> — понимание, система) — определенный способ понимания, трактовки каких-либо явлений. Образовательная концепция определяет исходные позиции, принципы педагога </a:t>
            </a:r>
            <a: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  <a:t/>
            </a:r>
            <a:b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</a:br>
            <a: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  <a:t>в </a:t>
            </a:r>
            <a:r>
              <a:rPr lang="ru-RU" sz="2400" b="1" i="1" dirty="0">
                <a:solidFill>
                  <a:schemeClr val="tx2"/>
                </a:solidFill>
                <a:cs typeface="Times New Roman" charset="0"/>
              </a:rPr>
              <a:t>анализе, моделировании, проектировании </a:t>
            </a:r>
            <a: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  <a:t/>
            </a:r>
            <a:b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</a:br>
            <a: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  <a:t>и </a:t>
            </a:r>
            <a:r>
              <a:rPr lang="ru-RU" sz="2400" b="1" i="1" dirty="0">
                <a:solidFill>
                  <a:schemeClr val="tx2"/>
                </a:solidFill>
                <a:cs typeface="Times New Roman" charset="0"/>
              </a:rPr>
              <a:t>реализации различных видов педагогической деятельности. Зачастую </a:t>
            </a:r>
            <a: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  <a:t/>
            </a:r>
            <a:b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</a:br>
            <a: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  <a:t>в </a:t>
            </a:r>
            <a:r>
              <a:rPr lang="ru-RU" sz="2400" b="1" i="1" dirty="0">
                <a:solidFill>
                  <a:schemeClr val="tx2"/>
                </a:solidFill>
                <a:cs typeface="Times New Roman" charset="0"/>
              </a:rPr>
              <a:t>концепции выражаются взгляды конкретного </a:t>
            </a:r>
            <a: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  <a:t>исследователя </a:t>
            </a:r>
            <a:r>
              <a:rPr lang="ru-RU" sz="2400" b="1" i="1" dirty="0">
                <a:solidFill>
                  <a:schemeClr val="tx2"/>
                </a:solidFill>
                <a:cs typeface="Times New Roman" charset="0"/>
              </a:rPr>
              <a:t>на то или иное педагогическое явление, которое наряду </a:t>
            </a:r>
            <a: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  <a:t/>
            </a:r>
            <a:b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</a:br>
            <a:r>
              <a:rPr lang="ru-RU" sz="2400" b="1" i="1" dirty="0" smtClean="0">
                <a:solidFill>
                  <a:schemeClr val="tx2"/>
                </a:solidFill>
                <a:cs typeface="Times New Roman" charset="0"/>
              </a:rPr>
              <a:t>с </a:t>
            </a:r>
            <a:r>
              <a:rPr lang="ru-RU" sz="2400" b="1" i="1" dirty="0">
                <a:solidFill>
                  <a:schemeClr val="tx2"/>
                </a:solidFill>
                <a:cs typeface="Times New Roman" charset="0"/>
              </a:rPr>
              <a:t>данным ученым рассматривает целый ряд других исследователей.</a:t>
            </a:r>
            <a:r>
              <a:rPr lang="ru-RU" sz="2400" b="1" i="1" dirty="0">
                <a:cs typeface="Times New Roman" charset="0"/>
              </a:rPr>
              <a:t> </a:t>
            </a:r>
            <a:endParaRPr lang="ru-RU" sz="2400" b="1" i="1" dirty="0"/>
          </a:p>
          <a:p>
            <a:pPr>
              <a:lnSpc>
                <a:spcPct val="90000"/>
              </a:lnSpc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Современные </a:t>
            </a:r>
            <a:r>
              <a:rPr lang="ru-RU" sz="4000" dirty="0" smtClean="0"/>
              <a:t>педагогические парадигмы</a:t>
            </a:r>
            <a:endParaRPr lang="ru-RU" sz="4000" dirty="0"/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33400" y="1828800"/>
            <a:ext cx="80772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1219200" y="2057400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2"/>
                </a:solidFill>
              </a:rPr>
              <a:t>ПАРАДИГМА</a:t>
            </a:r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533400" y="3124200"/>
            <a:ext cx="3657600" cy="8382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4876800" y="3124200"/>
            <a:ext cx="3657600" cy="8382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685800" y="33528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</a:rPr>
              <a:t>ТЕОРИЯ</a:t>
            </a: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5181600" y="3352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</a:rPr>
              <a:t>ТЕОРИЯ</a:t>
            </a:r>
          </a:p>
        </p:txBody>
      </p:sp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5334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8" name="Rectangle 14"/>
          <p:cNvSpPr>
            <a:spLocks noChangeArrowheads="1"/>
          </p:cNvSpPr>
          <p:nvPr/>
        </p:nvSpPr>
        <p:spPr bwMode="auto">
          <a:xfrm>
            <a:off x="17526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59" name="Rectangle 15"/>
          <p:cNvSpPr>
            <a:spLocks noChangeArrowheads="1"/>
          </p:cNvSpPr>
          <p:nvPr/>
        </p:nvSpPr>
        <p:spPr bwMode="auto">
          <a:xfrm>
            <a:off x="32004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60" name="Rectangle 16"/>
          <p:cNvSpPr>
            <a:spLocks noChangeArrowheads="1"/>
          </p:cNvSpPr>
          <p:nvPr/>
        </p:nvSpPr>
        <p:spPr bwMode="auto">
          <a:xfrm>
            <a:off x="48768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</a:endParaRPr>
          </a:p>
        </p:txBody>
      </p:sp>
      <p:sp>
        <p:nvSpPr>
          <p:cNvPr id="82961" name="Rectangle 17"/>
          <p:cNvSpPr>
            <a:spLocks noChangeArrowheads="1"/>
          </p:cNvSpPr>
          <p:nvPr/>
        </p:nvSpPr>
        <p:spPr bwMode="auto">
          <a:xfrm>
            <a:off x="62484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62" name="Rectangle 18"/>
          <p:cNvSpPr>
            <a:spLocks noChangeArrowheads="1"/>
          </p:cNvSpPr>
          <p:nvPr/>
        </p:nvSpPr>
        <p:spPr bwMode="auto">
          <a:xfrm>
            <a:off x="76200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963" name="Text Box 19"/>
          <p:cNvSpPr txBox="1">
            <a:spLocks noChangeArrowheads="1"/>
          </p:cNvSpPr>
          <p:nvPr/>
        </p:nvSpPr>
        <p:spPr bwMode="auto">
          <a:xfrm>
            <a:off x="762000" y="4294188"/>
            <a:ext cx="3810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КОНЦЕПЦИЯ</a:t>
            </a:r>
          </a:p>
        </p:txBody>
      </p:sp>
      <p:sp>
        <p:nvSpPr>
          <p:cNvPr id="82964" name="Text Box 20"/>
          <p:cNvSpPr txBox="1">
            <a:spLocks noChangeArrowheads="1"/>
          </p:cNvSpPr>
          <p:nvPr/>
        </p:nvSpPr>
        <p:spPr bwMode="auto">
          <a:xfrm>
            <a:off x="2057400" y="4267200"/>
            <a:ext cx="3048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КОНЦЕПЦИЯ</a:t>
            </a:r>
          </a:p>
        </p:txBody>
      </p:sp>
      <p:sp>
        <p:nvSpPr>
          <p:cNvPr id="82967" name="Text Box 23"/>
          <p:cNvSpPr txBox="1">
            <a:spLocks noChangeArrowheads="1"/>
          </p:cNvSpPr>
          <p:nvPr/>
        </p:nvSpPr>
        <p:spPr bwMode="auto">
          <a:xfrm>
            <a:off x="3429000" y="4267200"/>
            <a:ext cx="3048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КОНЦЕПЦИЯ</a:t>
            </a:r>
          </a:p>
        </p:txBody>
      </p:sp>
      <p:sp>
        <p:nvSpPr>
          <p:cNvPr id="82968" name="Text Box 24"/>
          <p:cNvSpPr txBox="1">
            <a:spLocks noChangeArrowheads="1"/>
          </p:cNvSpPr>
          <p:nvPr/>
        </p:nvSpPr>
        <p:spPr bwMode="auto">
          <a:xfrm>
            <a:off x="5105400" y="4267200"/>
            <a:ext cx="4572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КОНЦЕПЦИЯ</a:t>
            </a:r>
          </a:p>
        </p:txBody>
      </p:sp>
      <p:sp>
        <p:nvSpPr>
          <p:cNvPr id="82969" name="Text Box 25"/>
          <p:cNvSpPr txBox="1">
            <a:spLocks noChangeArrowheads="1"/>
          </p:cNvSpPr>
          <p:nvPr/>
        </p:nvSpPr>
        <p:spPr bwMode="auto">
          <a:xfrm>
            <a:off x="6553200" y="4267200"/>
            <a:ext cx="3810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КОНЦЕПЦИЯ</a:t>
            </a:r>
          </a:p>
        </p:txBody>
      </p:sp>
      <p:sp>
        <p:nvSpPr>
          <p:cNvPr id="82970" name="Text Box 26"/>
          <p:cNvSpPr txBox="1">
            <a:spLocks noChangeArrowheads="1"/>
          </p:cNvSpPr>
          <p:nvPr/>
        </p:nvSpPr>
        <p:spPr bwMode="auto">
          <a:xfrm>
            <a:off x="7772400" y="4267200"/>
            <a:ext cx="3048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КОНЦЕПЦИЯ</a:t>
            </a:r>
          </a:p>
        </p:txBody>
      </p:sp>
      <p:sp>
        <p:nvSpPr>
          <p:cNvPr id="82971" name="Line 27"/>
          <p:cNvSpPr>
            <a:spLocks noChangeShapeType="1"/>
          </p:cNvSpPr>
          <p:nvPr/>
        </p:nvSpPr>
        <p:spPr bwMode="auto">
          <a:xfrm>
            <a:off x="2286000" y="26670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2972" name="Line 28"/>
          <p:cNvSpPr>
            <a:spLocks noChangeShapeType="1"/>
          </p:cNvSpPr>
          <p:nvPr/>
        </p:nvSpPr>
        <p:spPr bwMode="auto">
          <a:xfrm>
            <a:off x="6629400" y="26670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2973" name="Line 29"/>
          <p:cNvSpPr>
            <a:spLocks noChangeShapeType="1"/>
          </p:cNvSpPr>
          <p:nvPr/>
        </p:nvSpPr>
        <p:spPr bwMode="auto">
          <a:xfrm>
            <a:off x="9144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2974" name="Line 30"/>
          <p:cNvSpPr>
            <a:spLocks noChangeShapeType="1"/>
          </p:cNvSpPr>
          <p:nvPr/>
        </p:nvSpPr>
        <p:spPr bwMode="auto">
          <a:xfrm>
            <a:off x="22098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2975" name="Line 31"/>
          <p:cNvSpPr>
            <a:spLocks noChangeShapeType="1"/>
          </p:cNvSpPr>
          <p:nvPr/>
        </p:nvSpPr>
        <p:spPr bwMode="auto">
          <a:xfrm>
            <a:off x="35814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2976" name="Line 32"/>
          <p:cNvSpPr>
            <a:spLocks noChangeShapeType="1"/>
          </p:cNvSpPr>
          <p:nvPr/>
        </p:nvSpPr>
        <p:spPr bwMode="auto">
          <a:xfrm>
            <a:off x="53340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2977" name="Line 33"/>
          <p:cNvSpPr>
            <a:spLocks noChangeShapeType="1"/>
          </p:cNvSpPr>
          <p:nvPr/>
        </p:nvSpPr>
        <p:spPr bwMode="auto">
          <a:xfrm>
            <a:off x="67056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2978" name="Line 34"/>
          <p:cNvSpPr>
            <a:spLocks noChangeShapeType="1"/>
          </p:cNvSpPr>
          <p:nvPr/>
        </p:nvSpPr>
        <p:spPr bwMode="auto">
          <a:xfrm>
            <a:off x="79248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 dirty="0">
                <a:solidFill>
                  <a:schemeClr val="tx2"/>
                </a:solidFill>
                <a:latin typeface="Arial" charset="0"/>
              </a:rPr>
              <a:t>Современные </a:t>
            </a:r>
            <a:r>
              <a:rPr lang="ru-RU" sz="4000" dirty="0" smtClean="0">
                <a:solidFill>
                  <a:schemeClr val="tx2"/>
                </a:solidFill>
                <a:latin typeface="Arial" charset="0"/>
              </a:rPr>
              <a:t>педагогические парадигмы</a:t>
            </a:r>
            <a:endParaRPr lang="ru-RU" sz="4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533400" y="1828800"/>
            <a:ext cx="80772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1219200" y="2057400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2"/>
                </a:solidFill>
              </a:rPr>
              <a:t>ГУМАНИСТИЧЕСКАЯ ПАРАДИГМА</a:t>
            </a:r>
          </a:p>
        </p:txBody>
      </p:sp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533400" y="3124200"/>
            <a:ext cx="3657600" cy="8382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75" name="Rectangle 7"/>
          <p:cNvSpPr>
            <a:spLocks noChangeArrowheads="1"/>
          </p:cNvSpPr>
          <p:nvPr/>
        </p:nvSpPr>
        <p:spPr bwMode="auto">
          <a:xfrm>
            <a:off x="4876800" y="3124200"/>
            <a:ext cx="3657600" cy="8382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685800" y="3124200"/>
            <a:ext cx="30480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00"/>
                </a:solidFill>
              </a:rPr>
              <a:t>ТЕОРИЯ ЛИЧНОСТНО ОРИЕНТИРОВАННОГО ОБРАЗОВАНИЯ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5181600" y="3200400"/>
            <a:ext cx="297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 b="1">
                <a:solidFill>
                  <a:srgbClr val="000000"/>
                </a:solidFill>
              </a:rPr>
              <a:t>ТЕОРИЯ СВОБОДНОГО ВОСПИТАНИЯ</a:t>
            </a:r>
          </a:p>
        </p:txBody>
      </p:sp>
      <p:sp>
        <p:nvSpPr>
          <p:cNvPr id="83978" name="Rectangle 10"/>
          <p:cNvSpPr>
            <a:spLocks noChangeArrowheads="1"/>
          </p:cNvSpPr>
          <p:nvPr/>
        </p:nvSpPr>
        <p:spPr bwMode="auto">
          <a:xfrm>
            <a:off x="5334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79" name="Rectangle 11"/>
          <p:cNvSpPr>
            <a:spLocks noChangeArrowheads="1"/>
          </p:cNvSpPr>
          <p:nvPr/>
        </p:nvSpPr>
        <p:spPr bwMode="auto">
          <a:xfrm>
            <a:off x="17526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80" name="Rectangle 12"/>
          <p:cNvSpPr>
            <a:spLocks noChangeArrowheads="1"/>
          </p:cNvSpPr>
          <p:nvPr/>
        </p:nvSpPr>
        <p:spPr bwMode="auto">
          <a:xfrm>
            <a:off x="32004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81" name="Rectangle 13"/>
          <p:cNvSpPr>
            <a:spLocks noChangeArrowheads="1"/>
          </p:cNvSpPr>
          <p:nvPr/>
        </p:nvSpPr>
        <p:spPr bwMode="auto">
          <a:xfrm>
            <a:off x="48768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</a:endParaRPr>
          </a:p>
        </p:txBody>
      </p:sp>
      <p:sp>
        <p:nvSpPr>
          <p:cNvPr id="83982" name="Rectangle 14"/>
          <p:cNvSpPr>
            <a:spLocks noChangeArrowheads="1"/>
          </p:cNvSpPr>
          <p:nvPr/>
        </p:nvSpPr>
        <p:spPr bwMode="auto">
          <a:xfrm>
            <a:off x="62484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83" name="Rectangle 15"/>
          <p:cNvSpPr>
            <a:spLocks noChangeArrowheads="1"/>
          </p:cNvSpPr>
          <p:nvPr/>
        </p:nvSpPr>
        <p:spPr bwMode="auto">
          <a:xfrm>
            <a:off x="7620000" y="4267200"/>
            <a:ext cx="914400" cy="2362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84" name="Text Box 16"/>
          <p:cNvSpPr txBox="1">
            <a:spLocks noChangeArrowheads="1"/>
          </p:cNvSpPr>
          <p:nvPr/>
        </p:nvSpPr>
        <p:spPr bwMode="auto">
          <a:xfrm>
            <a:off x="457200" y="4294188"/>
            <a:ext cx="10668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>
                <a:solidFill>
                  <a:srgbClr val="993300"/>
                </a:solidFill>
              </a:rPr>
              <a:t>КОНЦЕПЦИЯ</a:t>
            </a:r>
          </a:p>
          <a:p>
            <a:pPr>
              <a:spcBef>
                <a:spcPct val="50000"/>
              </a:spcBef>
            </a:pPr>
            <a:r>
              <a:rPr lang="ru-RU" sz="1800" b="1">
                <a:solidFill>
                  <a:srgbClr val="993300"/>
                </a:solidFill>
              </a:rPr>
              <a:t>В.В.СЕ-РИКО-ВА</a:t>
            </a:r>
          </a:p>
        </p:txBody>
      </p:sp>
      <p:sp>
        <p:nvSpPr>
          <p:cNvPr id="83985" name="Text Box 17"/>
          <p:cNvSpPr txBox="1">
            <a:spLocks noChangeArrowheads="1"/>
          </p:cNvSpPr>
          <p:nvPr/>
        </p:nvSpPr>
        <p:spPr bwMode="auto">
          <a:xfrm>
            <a:off x="1676400" y="4267200"/>
            <a:ext cx="1143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КОНЦЕПЦИЯ</a:t>
            </a:r>
          </a:p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Е.В.БОН-ДАРЕВ-СКОЙ</a:t>
            </a:r>
          </a:p>
        </p:txBody>
      </p:sp>
      <p:sp>
        <p:nvSpPr>
          <p:cNvPr id="83986" name="Text Box 18"/>
          <p:cNvSpPr txBox="1">
            <a:spLocks noChangeArrowheads="1"/>
          </p:cNvSpPr>
          <p:nvPr/>
        </p:nvSpPr>
        <p:spPr bwMode="auto">
          <a:xfrm>
            <a:off x="3124200" y="4267200"/>
            <a:ext cx="1143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КОНЦЕПЦИЯ</a:t>
            </a:r>
          </a:p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И.С.ЯКИ-МАН-СКОЙ</a:t>
            </a:r>
          </a:p>
        </p:txBody>
      </p:sp>
      <p:sp>
        <p:nvSpPr>
          <p:cNvPr id="83987" name="Text Box 19"/>
          <p:cNvSpPr txBox="1">
            <a:spLocks noChangeArrowheads="1"/>
          </p:cNvSpPr>
          <p:nvPr/>
        </p:nvSpPr>
        <p:spPr bwMode="auto">
          <a:xfrm>
            <a:off x="4800600" y="4267200"/>
            <a:ext cx="11430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КОНЦЕПЦИЯ</a:t>
            </a:r>
          </a:p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Ж.Ж.РУССО</a:t>
            </a:r>
          </a:p>
        </p:txBody>
      </p:sp>
      <p:sp>
        <p:nvSpPr>
          <p:cNvPr id="83988" name="Text Box 20"/>
          <p:cNvSpPr txBox="1">
            <a:spLocks noChangeArrowheads="1"/>
          </p:cNvSpPr>
          <p:nvPr/>
        </p:nvSpPr>
        <p:spPr bwMode="auto">
          <a:xfrm>
            <a:off x="6172200" y="4267200"/>
            <a:ext cx="11430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КОНЦЕПЦИЯ</a:t>
            </a:r>
          </a:p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 К.Н.ВЕН-ТЦЕЛЯ</a:t>
            </a:r>
          </a:p>
        </p:txBody>
      </p:sp>
      <p:sp>
        <p:nvSpPr>
          <p:cNvPr id="83989" name="Text Box 21"/>
          <p:cNvSpPr txBox="1">
            <a:spLocks noChangeArrowheads="1"/>
          </p:cNvSpPr>
          <p:nvPr/>
        </p:nvSpPr>
        <p:spPr bwMode="auto">
          <a:xfrm>
            <a:off x="7543800" y="4267200"/>
            <a:ext cx="11430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КОНЦЕПЦИЯ </a:t>
            </a:r>
          </a:p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993300"/>
                </a:solidFill>
              </a:rPr>
              <a:t>Л.Н.ТОЛ-СТОГО</a:t>
            </a:r>
          </a:p>
        </p:txBody>
      </p:sp>
      <p:sp>
        <p:nvSpPr>
          <p:cNvPr id="83990" name="Line 22"/>
          <p:cNvSpPr>
            <a:spLocks noChangeShapeType="1"/>
          </p:cNvSpPr>
          <p:nvPr/>
        </p:nvSpPr>
        <p:spPr bwMode="auto">
          <a:xfrm>
            <a:off x="2286000" y="26670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3991" name="Line 23"/>
          <p:cNvSpPr>
            <a:spLocks noChangeShapeType="1"/>
          </p:cNvSpPr>
          <p:nvPr/>
        </p:nvSpPr>
        <p:spPr bwMode="auto">
          <a:xfrm>
            <a:off x="6629400" y="26670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3992" name="Line 24"/>
          <p:cNvSpPr>
            <a:spLocks noChangeShapeType="1"/>
          </p:cNvSpPr>
          <p:nvPr/>
        </p:nvSpPr>
        <p:spPr bwMode="auto">
          <a:xfrm>
            <a:off x="9144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3993" name="Line 25"/>
          <p:cNvSpPr>
            <a:spLocks noChangeShapeType="1"/>
          </p:cNvSpPr>
          <p:nvPr/>
        </p:nvSpPr>
        <p:spPr bwMode="auto">
          <a:xfrm>
            <a:off x="22098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3994" name="Line 26"/>
          <p:cNvSpPr>
            <a:spLocks noChangeShapeType="1"/>
          </p:cNvSpPr>
          <p:nvPr/>
        </p:nvSpPr>
        <p:spPr bwMode="auto">
          <a:xfrm>
            <a:off x="35814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3995" name="Line 27"/>
          <p:cNvSpPr>
            <a:spLocks noChangeShapeType="1"/>
          </p:cNvSpPr>
          <p:nvPr/>
        </p:nvSpPr>
        <p:spPr bwMode="auto">
          <a:xfrm>
            <a:off x="53340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3996" name="Line 28"/>
          <p:cNvSpPr>
            <a:spLocks noChangeShapeType="1"/>
          </p:cNvSpPr>
          <p:nvPr/>
        </p:nvSpPr>
        <p:spPr bwMode="auto">
          <a:xfrm>
            <a:off x="67056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83997" name="Line 29"/>
          <p:cNvSpPr>
            <a:spLocks noChangeShapeType="1"/>
          </p:cNvSpPr>
          <p:nvPr/>
        </p:nvSpPr>
        <p:spPr bwMode="auto">
          <a:xfrm>
            <a:off x="7924800" y="3962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0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Современные педагогические парадигмы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85800" y="1981200"/>
          <a:ext cx="817248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Парадигма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8472388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072198" y="3571876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chemeClr val="tx2"/>
                </a:solidFill>
                <a:latin typeface="Arial" charset="0"/>
              </a:rPr>
              <a:t>Традиционная парадигма</a:t>
            </a:r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SzPct val="80000"/>
            </a:pPr>
            <a:r>
              <a:rPr lang="ru-RU" sz="3200" b="1" dirty="0">
                <a:solidFill>
                  <a:schemeClr val="accent2"/>
                </a:solidFill>
                <a:latin typeface="Arial" charset="0"/>
              </a:rPr>
              <a:t>ЦЕННОСТНЫЕ ОРИЕНТИРЫ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80000"/>
              <a:buFontTx/>
              <a:buChar char="•"/>
            </a:pPr>
            <a:r>
              <a:rPr lang="ru-RU" sz="3600" i="1" dirty="0">
                <a:solidFill>
                  <a:schemeClr val="accent2"/>
                </a:solidFill>
                <a:latin typeface="Arial" charset="0"/>
              </a:rPr>
              <a:t>Основной ориентир – </a:t>
            </a:r>
            <a:r>
              <a:rPr lang="ru-RU" sz="3600" b="1" i="1" dirty="0">
                <a:solidFill>
                  <a:srgbClr val="993300"/>
                </a:solidFill>
                <a:latin typeface="Arial" charset="0"/>
              </a:rPr>
              <a:t>знания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80000"/>
              <a:buFontTx/>
              <a:buChar char="•"/>
            </a:pPr>
            <a:r>
              <a:rPr lang="ru-RU" sz="3600" i="1" dirty="0">
                <a:solidFill>
                  <a:schemeClr val="accent2"/>
                </a:solidFill>
                <a:latin typeface="Arial" charset="0"/>
              </a:rPr>
              <a:t>Основной лозунг:</a:t>
            </a:r>
            <a:br>
              <a:rPr lang="ru-RU" sz="3600" i="1" dirty="0">
                <a:solidFill>
                  <a:schemeClr val="accent2"/>
                </a:solidFill>
                <a:latin typeface="Arial" charset="0"/>
              </a:rPr>
            </a:br>
            <a:r>
              <a:rPr lang="ru-RU" sz="3600" b="1" i="1" dirty="0">
                <a:solidFill>
                  <a:srgbClr val="993300"/>
                </a:solidFill>
                <a:latin typeface="Arial" charset="0"/>
              </a:rPr>
              <a:t>«Знание – сила!»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80000"/>
              <a:buFontTx/>
              <a:buChar char="•"/>
            </a:pPr>
            <a:r>
              <a:rPr lang="ru-RU" sz="3600" i="1" dirty="0">
                <a:solidFill>
                  <a:schemeClr val="accent2"/>
                </a:solidFill>
                <a:latin typeface="Arial" charset="0"/>
              </a:rPr>
              <a:t>Основной термин - </a:t>
            </a:r>
            <a:r>
              <a:rPr lang="ru-RU" sz="3600" b="1" i="1" dirty="0">
                <a:solidFill>
                  <a:srgbClr val="993300"/>
                </a:solidFill>
                <a:latin typeface="Arial" charset="0"/>
              </a:rPr>
              <a:t>формирование</a:t>
            </a:r>
            <a:r>
              <a:rPr lang="ru-RU" sz="3600" i="1" dirty="0">
                <a:solidFill>
                  <a:schemeClr val="accent2"/>
                </a:solidFill>
                <a:latin typeface="Arial" charset="0"/>
              </a:rPr>
              <a:t>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80000"/>
            </a:pPr>
            <a:r>
              <a:rPr lang="ru-RU" sz="3600" i="1" dirty="0">
                <a:solidFill>
                  <a:schemeClr val="accent2"/>
                </a:solidFill>
                <a:latin typeface="Arial" charset="0"/>
              </a:rPr>
              <a:t>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Pct val="80000"/>
            </a:pPr>
            <a:endParaRPr lang="ru-RU" sz="3600" i="1" dirty="0">
              <a:solidFill>
                <a:schemeClr val="accent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uiExpand="1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714356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Традиционная парадигма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chemeClr val="accent2"/>
                </a:solidFill>
              </a:rPr>
              <a:t>МЕНТАЛЬНЫЕ УСТАНОВКИ</a:t>
            </a:r>
          </a:p>
          <a:p>
            <a:pPr>
              <a:lnSpc>
                <a:spcPct val="90000"/>
              </a:lnSpc>
            </a:pPr>
            <a:r>
              <a:rPr lang="ru-RU" sz="2800" i="1">
                <a:solidFill>
                  <a:schemeClr val="accent2"/>
                </a:solidFill>
              </a:rPr>
              <a:t>И общество в целом, и отдельный человек в своем становлении, и сам процесс познания могут целиком регулироваться принципами научной рациональности</a:t>
            </a:r>
          </a:p>
          <a:p>
            <a:pPr>
              <a:lnSpc>
                <a:spcPct val="90000"/>
              </a:lnSpc>
            </a:pPr>
            <a:r>
              <a:rPr lang="ru-RU" sz="2800" i="1">
                <a:solidFill>
                  <a:schemeClr val="accent2"/>
                </a:solidFill>
              </a:rPr>
              <a:t>Управление социальными процессами осуществляется на основе выделения частных, поддающихся количественному описанию и линейному моделированию параметров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uiExpand="1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Парадигма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 i="1" dirty="0">
                <a:solidFill>
                  <a:srgbClr val="993300"/>
                </a:solidFill>
              </a:rPr>
              <a:t>Парадигма</a:t>
            </a:r>
            <a:r>
              <a:rPr lang="ru-RU" sz="2800" b="1" i="1" dirty="0">
                <a:solidFill>
                  <a:schemeClr val="accent2"/>
                </a:solidFill>
              </a:rPr>
              <a:t> – 1) совокупность убеждений, в том числе философских, ценностей, методологических </a:t>
            </a:r>
            <a:r>
              <a:rPr lang="ru-RU" sz="2800" b="1" i="1" dirty="0" smtClean="0">
                <a:solidFill>
                  <a:schemeClr val="accent2"/>
                </a:solidFill>
              </a:rPr>
              <a:t/>
            </a:r>
            <a:br>
              <a:rPr lang="ru-RU" sz="2800" b="1" i="1" dirty="0" smtClean="0">
                <a:solidFill>
                  <a:schemeClr val="accent2"/>
                </a:solidFill>
              </a:rPr>
            </a:br>
            <a:r>
              <a:rPr lang="ru-RU" sz="2800" b="1" i="1" dirty="0" smtClean="0">
                <a:solidFill>
                  <a:schemeClr val="accent2"/>
                </a:solidFill>
              </a:rPr>
              <a:t>и </a:t>
            </a:r>
            <a:r>
              <a:rPr lang="ru-RU" sz="2800" b="1" i="1" dirty="0">
                <a:solidFill>
                  <a:schemeClr val="accent2"/>
                </a:solidFill>
              </a:rPr>
              <a:t>других средств, которая объединяет данное научное сообщество, формируя в нём особый «способ видения»; 2) образец, пример решения проблем, задач, «головоломок», используемых этим сообществом (Л.А. Микешина)</a:t>
            </a:r>
          </a:p>
        </p:txBody>
      </p:sp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0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428604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Традиционная парадигма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2800" b="1">
                <a:solidFill>
                  <a:schemeClr val="accent2"/>
                </a:solidFill>
              </a:rPr>
              <a:t>НАУЧНОЕ СООБЩЕСТВО</a:t>
            </a:r>
          </a:p>
          <a:p>
            <a:r>
              <a:rPr lang="ru-RU" sz="2800" i="1">
                <a:solidFill>
                  <a:schemeClr val="accent2"/>
                </a:solidFill>
              </a:rPr>
              <a:t>Авторы и сторонники </a:t>
            </a:r>
            <a:r>
              <a:rPr lang="ru-RU" sz="2800" b="1" i="1">
                <a:solidFill>
                  <a:srgbClr val="993300"/>
                </a:solidFill>
              </a:rPr>
              <a:t>классических</a:t>
            </a:r>
            <a:r>
              <a:rPr lang="ru-RU" sz="2800" i="1">
                <a:solidFill>
                  <a:schemeClr val="accent2"/>
                </a:solidFill>
              </a:rPr>
              <a:t> отечественных и зарубежных концепций воспитания и обучения</a:t>
            </a:r>
          </a:p>
          <a:p>
            <a:r>
              <a:rPr lang="ru-RU" sz="2800" i="1">
                <a:solidFill>
                  <a:schemeClr val="accent2"/>
                </a:solidFill>
              </a:rPr>
              <a:t>Авторы и сторонники концепций</a:t>
            </a:r>
            <a:r>
              <a:rPr lang="ru-RU" sz="2800" b="1" i="1">
                <a:solidFill>
                  <a:srgbClr val="993300"/>
                </a:solidFill>
              </a:rPr>
              <a:t> жесткого педагогического управления</a:t>
            </a:r>
          </a:p>
          <a:p>
            <a:r>
              <a:rPr lang="ru-RU" sz="2800" i="1">
                <a:solidFill>
                  <a:schemeClr val="accent2"/>
                </a:solidFill>
              </a:rPr>
              <a:t>Авторы и сторонники большинства концепций </a:t>
            </a:r>
            <a:r>
              <a:rPr lang="ru-RU" sz="2800" b="1" i="1">
                <a:solidFill>
                  <a:srgbClr val="993300"/>
                </a:solidFill>
              </a:rPr>
              <a:t>социального воспитания</a:t>
            </a:r>
          </a:p>
          <a:p>
            <a:endParaRPr lang="ru-RU" sz="2800" i="1">
              <a:solidFill>
                <a:schemeClr val="accent2"/>
              </a:solidFill>
            </a:endParaRPr>
          </a:p>
          <a:p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uiExpand="1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785794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Традиционная парадигма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chemeClr val="accent2"/>
                </a:solidFill>
              </a:rPr>
              <a:t>ИССЛЕДОВАТЕЛЬСКИЙ ИНСТРУМЕНТАРИЙ</a:t>
            </a: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Когнитивные (естественнонаучные, математические, статистические) методы постижения педагогической реальности</a:t>
            </a: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Преобладание количественных измерений над качественными методами</a:t>
            </a: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Акцент делается на изучении внешних </a:t>
            </a:r>
            <a:r>
              <a:rPr lang="ru-RU" sz="2800" i="1" dirty="0" smtClean="0">
                <a:solidFill>
                  <a:schemeClr val="accent2"/>
                </a:solidFill>
              </a:rPr>
              <a:t>условий, в которых осуществляется педагогический процесс</a:t>
            </a:r>
            <a:endParaRPr lang="ru-RU" sz="2800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uiExpand="1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4157223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Гуманистическая парадигма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chemeClr val="accent2"/>
                </a:solidFill>
              </a:rPr>
              <a:t>ЦЕННОСТНЫЕ ОРИЕНТИРЫ</a:t>
            </a:r>
          </a:p>
          <a:p>
            <a:pPr>
              <a:lnSpc>
                <a:spcPct val="90000"/>
              </a:lnSpc>
            </a:pPr>
            <a:r>
              <a:rPr lang="ru-RU" i="1">
                <a:solidFill>
                  <a:schemeClr val="accent2"/>
                </a:solidFill>
              </a:rPr>
              <a:t>Основной ориентир – </a:t>
            </a:r>
            <a:r>
              <a:rPr lang="ru-RU" b="1" i="1">
                <a:solidFill>
                  <a:srgbClr val="993300"/>
                </a:solidFill>
              </a:rPr>
              <a:t>умения</a:t>
            </a:r>
          </a:p>
          <a:p>
            <a:pPr>
              <a:lnSpc>
                <a:spcPct val="90000"/>
              </a:lnSpc>
            </a:pPr>
            <a:r>
              <a:rPr lang="ru-RU" i="1">
                <a:solidFill>
                  <a:schemeClr val="accent2"/>
                </a:solidFill>
              </a:rPr>
              <a:t>Основной лозунг: </a:t>
            </a:r>
            <a:r>
              <a:rPr lang="ru-RU" b="1" i="1">
                <a:solidFill>
                  <a:srgbClr val="993300"/>
                </a:solidFill>
              </a:rPr>
              <a:t>«Ребенок – это солнце, вокруг которого вращается вся система образования»</a:t>
            </a:r>
          </a:p>
          <a:p>
            <a:pPr>
              <a:lnSpc>
                <a:spcPct val="90000"/>
              </a:lnSpc>
            </a:pPr>
            <a:r>
              <a:rPr lang="ru-RU" i="1">
                <a:solidFill>
                  <a:schemeClr val="accent2"/>
                </a:solidFill>
              </a:rPr>
              <a:t>Основной термин – </a:t>
            </a:r>
            <a:r>
              <a:rPr lang="ru-RU" b="1" i="1">
                <a:solidFill>
                  <a:srgbClr val="993300"/>
                </a:solidFill>
              </a:rPr>
              <a:t>«самореализация»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uiExpand="1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3714752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Гуманистическая парадигма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chemeClr val="accent2"/>
                </a:solidFill>
              </a:rPr>
              <a:t>МЕНТАЛЬНЫЕ УСТАНОВКИ</a:t>
            </a: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Человек – важнейшая ценность и цель всех социальных процессов </a:t>
            </a:r>
            <a:r>
              <a:rPr lang="ru-RU" sz="2800" i="1" dirty="0" smtClean="0">
                <a:solidFill>
                  <a:schemeClr val="accent2"/>
                </a:solidFill>
              </a:rPr>
              <a:t/>
            </a:r>
            <a:br>
              <a:rPr lang="ru-RU" sz="2800" i="1" dirty="0" smtClean="0">
                <a:solidFill>
                  <a:schemeClr val="accent2"/>
                </a:solidFill>
              </a:rPr>
            </a:br>
            <a:r>
              <a:rPr lang="ru-RU" sz="2800" i="1" dirty="0" smtClean="0">
                <a:solidFill>
                  <a:schemeClr val="accent2"/>
                </a:solidFill>
              </a:rPr>
              <a:t>и </a:t>
            </a:r>
            <a:r>
              <a:rPr lang="ru-RU" sz="2800" i="1" dirty="0">
                <a:solidFill>
                  <a:schemeClr val="accent2"/>
                </a:solidFill>
              </a:rPr>
              <a:t>деятельности</a:t>
            </a: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Источник развития находится в самом развивающемся человеке</a:t>
            </a:r>
          </a:p>
          <a:p>
            <a:pPr>
              <a:lnSpc>
                <a:spcPct val="90000"/>
              </a:lnSpc>
            </a:pPr>
            <a:r>
              <a:rPr lang="ru-RU" sz="2800" i="1" dirty="0">
                <a:solidFill>
                  <a:schemeClr val="accent2"/>
                </a:solidFill>
              </a:rPr>
              <a:t>Образование должно следовать </a:t>
            </a:r>
            <a:r>
              <a:rPr lang="ru-RU" sz="2800" i="1" dirty="0" smtClean="0">
                <a:solidFill>
                  <a:schemeClr val="accent2"/>
                </a:solidFill>
              </a:rPr>
              <a:t/>
            </a:r>
            <a:br>
              <a:rPr lang="ru-RU" sz="2800" i="1" dirty="0" smtClean="0">
                <a:solidFill>
                  <a:schemeClr val="accent2"/>
                </a:solidFill>
              </a:rPr>
            </a:br>
            <a:r>
              <a:rPr lang="ru-RU" sz="2800" i="1" dirty="0" smtClean="0">
                <a:solidFill>
                  <a:schemeClr val="accent2"/>
                </a:solidFill>
              </a:rPr>
              <a:t>за </a:t>
            </a:r>
            <a:r>
              <a:rPr lang="ru-RU" sz="2800" i="1" dirty="0">
                <a:solidFill>
                  <a:schemeClr val="accent2"/>
                </a:solidFill>
              </a:rPr>
              <a:t>самопроизвольно раскрывающейся природой детей</a:t>
            </a:r>
          </a:p>
          <a:p>
            <a:pPr>
              <a:lnSpc>
                <a:spcPct val="90000"/>
              </a:lnSpc>
            </a:pPr>
            <a:endParaRPr lang="ru-RU" sz="28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uiExpand="1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3500438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Гуманистическая парадигма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chemeClr val="accent2"/>
                </a:solidFill>
              </a:rPr>
              <a:t>НАУЧНОЕ СООБЩЕСТВО</a:t>
            </a:r>
          </a:p>
          <a:p>
            <a:pPr>
              <a:lnSpc>
                <a:spcPct val="90000"/>
              </a:lnSpc>
            </a:pPr>
            <a:r>
              <a:rPr lang="ru-RU" i="1">
                <a:solidFill>
                  <a:schemeClr val="accent2"/>
                </a:solidFill>
              </a:rPr>
              <a:t>Авторы и сторонники концепций </a:t>
            </a:r>
            <a:r>
              <a:rPr lang="ru-RU" b="1" i="1">
                <a:solidFill>
                  <a:srgbClr val="993300"/>
                </a:solidFill>
              </a:rPr>
              <a:t>личностно ориентированного образования</a:t>
            </a:r>
          </a:p>
          <a:p>
            <a:pPr>
              <a:lnSpc>
                <a:spcPct val="90000"/>
              </a:lnSpc>
            </a:pPr>
            <a:r>
              <a:rPr lang="ru-RU" i="1">
                <a:solidFill>
                  <a:schemeClr val="accent2"/>
                </a:solidFill>
              </a:rPr>
              <a:t>Авторы и сторонники концепций </a:t>
            </a:r>
            <a:r>
              <a:rPr lang="ru-RU" b="1" i="1">
                <a:solidFill>
                  <a:srgbClr val="993300"/>
                </a:solidFill>
              </a:rPr>
              <a:t>«свободного воспитания»</a:t>
            </a:r>
          </a:p>
          <a:p>
            <a:pPr>
              <a:lnSpc>
                <a:spcPct val="90000"/>
              </a:lnSpc>
            </a:pPr>
            <a:r>
              <a:rPr lang="ru-RU" i="1">
                <a:solidFill>
                  <a:schemeClr val="accent2"/>
                </a:solidFill>
              </a:rPr>
              <a:t>Авторы и сторонники </a:t>
            </a:r>
            <a:r>
              <a:rPr lang="ru-RU" b="1" i="1">
                <a:solidFill>
                  <a:srgbClr val="993300"/>
                </a:solidFill>
              </a:rPr>
              <a:t>«мягких» концепций прагматизма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uiExpand="1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1214422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Гуманистическая парадигма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2800" b="1" dirty="0">
                <a:solidFill>
                  <a:schemeClr val="accent2"/>
                </a:solidFill>
              </a:rPr>
              <a:t>ИССЛЕДОВАТЕЛЬСКИЙ ИНСТРУМЕНТАРИЙ</a:t>
            </a:r>
          </a:p>
          <a:p>
            <a:r>
              <a:rPr lang="ru-RU" sz="2800" i="1" dirty="0">
                <a:solidFill>
                  <a:schemeClr val="accent2"/>
                </a:solidFill>
              </a:rPr>
              <a:t>Методы психодиагностики</a:t>
            </a:r>
          </a:p>
          <a:p>
            <a:r>
              <a:rPr lang="ru-RU" sz="2800" i="1" dirty="0">
                <a:solidFill>
                  <a:schemeClr val="accent2"/>
                </a:solidFill>
              </a:rPr>
              <a:t>Наблюдение за воспитанниками </a:t>
            </a:r>
            <a:r>
              <a:rPr lang="ru-RU" sz="2800" i="1" dirty="0" smtClean="0">
                <a:solidFill>
                  <a:schemeClr val="accent2"/>
                </a:solidFill>
              </a:rPr>
              <a:t/>
            </a:r>
            <a:br>
              <a:rPr lang="ru-RU" sz="2800" i="1" dirty="0" smtClean="0">
                <a:solidFill>
                  <a:schemeClr val="accent2"/>
                </a:solidFill>
              </a:rPr>
            </a:br>
            <a:r>
              <a:rPr lang="ru-RU" sz="2800" i="1" dirty="0" smtClean="0">
                <a:solidFill>
                  <a:schemeClr val="accent2"/>
                </a:solidFill>
              </a:rPr>
              <a:t>в </a:t>
            </a:r>
            <a:r>
              <a:rPr lang="ru-RU" sz="2800" i="1" dirty="0">
                <a:solidFill>
                  <a:schemeClr val="accent2"/>
                </a:solidFill>
              </a:rPr>
              <a:t>естественных и специально созданных ситуациях их жизни и деятельности</a:t>
            </a:r>
          </a:p>
          <a:p>
            <a:r>
              <a:rPr lang="ru-RU" sz="2800" i="1" dirty="0">
                <a:solidFill>
                  <a:schemeClr val="accent2"/>
                </a:solidFill>
              </a:rPr>
              <a:t>Преобладание качественных методов над количественными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uiExpand="1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4157223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Гуманитарная парадигма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>
                <a:solidFill>
                  <a:schemeClr val="accent2"/>
                </a:solidFill>
              </a:rPr>
              <a:t>ЦЕННОСТНЫЕ ОРИЕНТИРЫ</a:t>
            </a:r>
          </a:p>
          <a:p>
            <a:pPr>
              <a:lnSpc>
                <a:spcPct val="90000"/>
              </a:lnSpc>
            </a:pPr>
            <a:r>
              <a:rPr lang="ru-RU" sz="3600" i="1">
                <a:solidFill>
                  <a:schemeClr val="accent2"/>
                </a:solidFill>
              </a:rPr>
              <a:t>Основной ориентир – </a:t>
            </a:r>
            <a:r>
              <a:rPr lang="ru-RU" sz="3600" b="1" i="1">
                <a:solidFill>
                  <a:srgbClr val="993300"/>
                </a:solidFill>
              </a:rPr>
              <a:t>отношения</a:t>
            </a:r>
          </a:p>
          <a:p>
            <a:pPr>
              <a:lnSpc>
                <a:spcPct val="90000"/>
              </a:lnSpc>
            </a:pPr>
            <a:r>
              <a:rPr lang="ru-RU" sz="3600" i="1">
                <a:solidFill>
                  <a:schemeClr val="accent2"/>
                </a:solidFill>
              </a:rPr>
              <a:t>Основной лозунг: </a:t>
            </a:r>
            <a:r>
              <a:rPr lang="ru-RU" sz="3600" b="1" i="1">
                <a:solidFill>
                  <a:srgbClr val="993300"/>
                </a:solidFill>
              </a:rPr>
              <a:t>«Воспитание человеческого в человеке»</a:t>
            </a:r>
          </a:p>
          <a:p>
            <a:pPr>
              <a:lnSpc>
                <a:spcPct val="90000"/>
              </a:lnSpc>
            </a:pPr>
            <a:r>
              <a:rPr lang="ru-RU" sz="3600" i="1">
                <a:solidFill>
                  <a:schemeClr val="accent2"/>
                </a:solidFill>
              </a:rPr>
              <a:t>Основные термины – </a:t>
            </a:r>
            <a:r>
              <a:rPr lang="ru-RU" sz="3600" b="1" i="1">
                <a:solidFill>
                  <a:srgbClr val="993300"/>
                </a:solidFill>
              </a:rPr>
              <a:t>«ценности»</a:t>
            </a:r>
            <a:r>
              <a:rPr lang="ru-RU" sz="3600" i="1">
                <a:solidFill>
                  <a:schemeClr val="accent2"/>
                </a:solidFill>
              </a:rPr>
              <a:t> и </a:t>
            </a:r>
            <a:r>
              <a:rPr lang="ru-RU" sz="3600" b="1" i="1">
                <a:solidFill>
                  <a:srgbClr val="993300"/>
                </a:solidFill>
              </a:rPr>
              <a:t>«смыслы»</a:t>
            </a:r>
            <a:r>
              <a:rPr lang="ru-RU" sz="3600">
                <a:solidFill>
                  <a:schemeClr val="accent2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endParaRPr lang="ru-RU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uiExpand="1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500042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Гуманитарная парадигма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dirty="0">
                <a:solidFill>
                  <a:schemeClr val="accent2"/>
                </a:solidFill>
              </a:rPr>
              <a:t>МЕНТАЛЬНЫЕ УСТАНОВКИ</a:t>
            </a:r>
          </a:p>
          <a:p>
            <a:pPr>
              <a:lnSpc>
                <a:spcPct val="90000"/>
              </a:lnSpc>
            </a:pPr>
            <a:r>
              <a:rPr lang="ru-RU" sz="2400" i="1" dirty="0">
                <a:solidFill>
                  <a:schemeClr val="accent2"/>
                </a:solidFill>
              </a:rPr>
              <a:t>Процесс познания регулируется не только принципами научной рациональности, </a:t>
            </a:r>
            <a:r>
              <a:rPr lang="ru-RU" sz="2400" i="1" dirty="0" smtClean="0">
                <a:solidFill>
                  <a:schemeClr val="accent2"/>
                </a:solidFill>
              </a:rPr>
              <a:t/>
            </a:r>
            <a:br>
              <a:rPr lang="ru-RU" sz="2400" i="1" dirty="0" smtClean="0">
                <a:solidFill>
                  <a:schemeClr val="accent2"/>
                </a:solidFill>
              </a:rPr>
            </a:br>
            <a:r>
              <a:rPr lang="ru-RU" sz="2400" i="1" dirty="0" smtClean="0">
                <a:solidFill>
                  <a:schemeClr val="accent2"/>
                </a:solidFill>
              </a:rPr>
              <a:t>но </a:t>
            </a:r>
            <a:r>
              <a:rPr lang="ru-RU" sz="2400" i="1" dirty="0">
                <a:solidFill>
                  <a:schemeClr val="accent2"/>
                </a:solidFill>
              </a:rPr>
              <a:t>и иррациональными феноменами </a:t>
            </a:r>
            <a:r>
              <a:rPr lang="ru-RU" sz="2400" i="1" dirty="0" smtClean="0">
                <a:solidFill>
                  <a:schemeClr val="accent2"/>
                </a:solidFill>
              </a:rPr>
              <a:t/>
            </a:r>
            <a:br>
              <a:rPr lang="ru-RU" sz="2400" i="1" dirty="0" smtClean="0">
                <a:solidFill>
                  <a:schemeClr val="accent2"/>
                </a:solidFill>
              </a:rPr>
            </a:br>
            <a:r>
              <a:rPr lang="ru-RU" sz="2400" i="1" dirty="0" smtClean="0">
                <a:solidFill>
                  <a:schemeClr val="accent2"/>
                </a:solidFill>
              </a:rPr>
              <a:t>(</a:t>
            </a:r>
            <a:r>
              <a:rPr lang="ru-RU" sz="2400" i="1" dirty="0">
                <a:solidFill>
                  <a:schemeClr val="accent2"/>
                </a:solidFill>
              </a:rPr>
              <a:t>интуиция, </a:t>
            </a:r>
            <a:r>
              <a:rPr lang="ru-RU" sz="2400" i="1" dirty="0" err="1">
                <a:solidFill>
                  <a:schemeClr val="accent2"/>
                </a:solidFill>
              </a:rPr>
              <a:t>инсайт</a:t>
            </a:r>
            <a:r>
              <a:rPr lang="ru-RU" sz="2400" i="1" dirty="0">
                <a:solidFill>
                  <a:schemeClr val="accent2"/>
                </a:solidFill>
              </a:rPr>
              <a:t>, учёт случайностей…)</a:t>
            </a:r>
          </a:p>
          <a:p>
            <a:pPr>
              <a:lnSpc>
                <a:spcPct val="90000"/>
              </a:lnSpc>
            </a:pPr>
            <a:r>
              <a:rPr lang="ru-RU" sz="2400" i="1" dirty="0">
                <a:solidFill>
                  <a:schemeClr val="accent2"/>
                </a:solidFill>
              </a:rPr>
              <a:t>Человек рассматривается во всей его целостности, как телесно-душевно-духовное существо, во всем многообразии его связей </a:t>
            </a:r>
            <a:r>
              <a:rPr lang="ru-RU" sz="2400" i="1" dirty="0" smtClean="0">
                <a:solidFill>
                  <a:schemeClr val="accent2"/>
                </a:solidFill>
              </a:rPr>
              <a:t/>
            </a:r>
            <a:br>
              <a:rPr lang="ru-RU" sz="2400" i="1" dirty="0" smtClean="0">
                <a:solidFill>
                  <a:schemeClr val="accent2"/>
                </a:solidFill>
              </a:rPr>
            </a:br>
            <a:r>
              <a:rPr lang="ru-RU" sz="2400" i="1" dirty="0" smtClean="0">
                <a:solidFill>
                  <a:schemeClr val="accent2"/>
                </a:solidFill>
              </a:rPr>
              <a:t>и </a:t>
            </a:r>
            <a:r>
              <a:rPr lang="ru-RU" sz="2400" i="1" dirty="0">
                <a:solidFill>
                  <a:schemeClr val="accent2"/>
                </a:solidFill>
              </a:rPr>
              <a:t>отношений с окружающим миром</a:t>
            </a:r>
            <a:endParaRPr lang="en-US" sz="2400" i="1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400" i="1" dirty="0">
                <a:solidFill>
                  <a:schemeClr val="accent2"/>
                </a:solidFill>
              </a:rPr>
              <a:t>Не человек может быть понят через мир, </a:t>
            </a:r>
            <a:r>
              <a:rPr lang="ru-RU" sz="2400" i="1" dirty="0" smtClean="0">
                <a:solidFill>
                  <a:schemeClr val="accent2"/>
                </a:solidFill>
              </a:rPr>
              <a:t/>
            </a:r>
            <a:br>
              <a:rPr lang="ru-RU" sz="2400" i="1" dirty="0" smtClean="0">
                <a:solidFill>
                  <a:schemeClr val="accent2"/>
                </a:solidFill>
              </a:rPr>
            </a:br>
            <a:r>
              <a:rPr lang="ru-RU" sz="2400" i="1" dirty="0" smtClean="0">
                <a:solidFill>
                  <a:schemeClr val="accent2"/>
                </a:solidFill>
              </a:rPr>
              <a:t>а </a:t>
            </a:r>
            <a:r>
              <a:rPr lang="ru-RU" sz="2400" i="1" dirty="0">
                <a:solidFill>
                  <a:schemeClr val="accent2"/>
                </a:solidFill>
              </a:rPr>
              <a:t>мир через человека</a:t>
            </a:r>
          </a:p>
          <a:p>
            <a:pPr>
              <a:lnSpc>
                <a:spcPct val="90000"/>
              </a:lnSpc>
            </a:pP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uiExpand="1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857232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Гуманитарная парадигма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b="1" dirty="0">
                <a:solidFill>
                  <a:schemeClr val="accent2"/>
                </a:solidFill>
              </a:rPr>
              <a:t>Ментальные установки</a:t>
            </a:r>
          </a:p>
          <a:p>
            <a:r>
              <a:rPr lang="ru-RU" sz="2400" i="1" dirty="0">
                <a:solidFill>
                  <a:schemeClr val="accent2"/>
                </a:solidFill>
              </a:rPr>
              <a:t>Становление человека рассматривается </a:t>
            </a:r>
            <a:r>
              <a:rPr lang="ru-RU" sz="2400" i="1" dirty="0" smtClean="0">
                <a:solidFill>
                  <a:schemeClr val="accent2"/>
                </a:solidFill>
              </a:rPr>
              <a:t/>
            </a:r>
            <a:br>
              <a:rPr lang="ru-RU" sz="2400" i="1" dirty="0" smtClean="0">
                <a:solidFill>
                  <a:schemeClr val="accent2"/>
                </a:solidFill>
              </a:rPr>
            </a:br>
            <a:r>
              <a:rPr lang="ru-RU" sz="2400" i="1" dirty="0" smtClean="0">
                <a:solidFill>
                  <a:schemeClr val="accent2"/>
                </a:solidFill>
              </a:rPr>
              <a:t>в </a:t>
            </a:r>
            <a:r>
              <a:rPr lang="ru-RU" sz="2400" i="1" dirty="0">
                <a:solidFill>
                  <a:schemeClr val="accent2"/>
                </a:solidFill>
              </a:rPr>
              <a:t>контексте национальной и общечеловеческой культуры</a:t>
            </a:r>
          </a:p>
          <a:p>
            <a:r>
              <a:rPr lang="ru-RU" sz="2400" i="1" dirty="0">
                <a:solidFill>
                  <a:schemeClr val="accent2"/>
                </a:solidFill>
              </a:rPr>
              <a:t>Развитие человека имеет кризисный, нелинейный характер</a:t>
            </a:r>
          </a:p>
          <a:p>
            <a:r>
              <a:rPr lang="ru-RU" sz="2400" i="1" dirty="0">
                <a:solidFill>
                  <a:schemeClr val="accent2"/>
                </a:solidFill>
              </a:rPr>
              <a:t>Признание множественности и многообразия мира, в том числе внутреннего мира самого </a:t>
            </a:r>
            <a:r>
              <a:rPr lang="ru-RU" sz="2400" i="1" dirty="0" smtClean="0">
                <a:solidFill>
                  <a:schemeClr val="accent2"/>
                </a:solidFill>
              </a:rPr>
              <a:t>человека, </a:t>
            </a:r>
            <a:r>
              <a:rPr lang="ru-RU" sz="2400" i="1" dirty="0">
                <a:solidFill>
                  <a:schemeClr val="accent2"/>
                </a:solidFill>
              </a:rPr>
              <a:t>и множественности путей </a:t>
            </a:r>
            <a:r>
              <a:rPr lang="ru-RU" sz="2400" i="1" dirty="0" smtClean="0">
                <a:solidFill>
                  <a:schemeClr val="accent2"/>
                </a:solidFill>
              </a:rPr>
              <a:t/>
            </a:r>
            <a:br>
              <a:rPr lang="ru-RU" sz="2400" i="1" dirty="0" smtClean="0">
                <a:solidFill>
                  <a:schemeClr val="accent2"/>
                </a:solidFill>
              </a:rPr>
            </a:br>
            <a:r>
              <a:rPr lang="ru-RU" sz="2400" i="1" dirty="0" smtClean="0">
                <a:solidFill>
                  <a:schemeClr val="accent2"/>
                </a:solidFill>
              </a:rPr>
              <a:t>к </a:t>
            </a:r>
            <a:r>
              <a:rPr lang="ru-RU" sz="2400" i="1" dirty="0">
                <a:solidFill>
                  <a:schemeClr val="accent2"/>
                </a:solidFill>
              </a:rPr>
              <a:t>достижению </a:t>
            </a:r>
            <a:r>
              <a:rPr lang="ru-RU" sz="2400" i="1" dirty="0" smtClean="0">
                <a:solidFill>
                  <a:schemeClr val="accent2"/>
                </a:solidFill>
              </a:rPr>
              <a:t>истины (в том числе </a:t>
            </a:r>
            <a:r>
              <a:rPr lang="ru-RU" sz="2400" i="1" dirty="0" err="1" smtClean="0">
                <a:solidFill>
                  <a:schemeClr val="accent2"/>
                </a:solidFill>
              </a:rPr>
              <a:t>вненаучных</a:t>
            </a:r>
            <a:r>
              <a:rPr lang="ru-RU" sz="2400" i="1" dirty="0" smtClean="0">
                <a:solidFill>
                  <a:schemeClr val="accent2"/>
                </a:solidFill>
              </a:rPr>
              <a:t>)</a:t>
            </a:r>
            <a:endParaRPr lang="ru-RU" sz="2400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714356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Гуманитарная парадигма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2800" b="1" dirty="0">
                <a:solidFill>
                  <a:schemeClr val="accent2"/>
                </a:solidFill>
              </a:rPr>
              <a:t>НАУЧНОЕ СООБЩЕСТВО</a:t>
            </a:r>
          </a:p>
          <a:p>
            <a:r>
              <a:rPr lang="ru-RU" sz="2800" i="1" dirty="0">
                <a:solidFill>
                  <a:schemeClr val="accent2"/>
                </a:solidFill>
              </a:rPr>
              <a:t>Представители </a:t>
            </a:r>
            <a:r>
              <a:rPr lang="ru-RU" sz="2800" i="1" dirty="0" smtClean="0">
                <a:solidFill>
                  <a:schemeClr val="accent2"/>
                </a:solidFill>
              </a:rPr>
              <a:t/>
            </a:r>
            <a:br>
              <a:rPr lang="ru-RU" sz="2800" i="1" dirty="0" smtClean="0">
                <a:solidFill>
                  <a:schemeClr val="accent2"/>
                </a:solidFill>
              </a:rPr>
            </a:br>
            <a:r>
              <a:rPr lang="ru-RU" sz="2800" b="1" i="1" dirty="0" smtClean="0">
                <a:solidFill>
                  <a:srgbClr val="993300"/>
                </a:solidFill>
              </a:rPr>
              <a:t>«</a:t>
            </a:r>
            <a:r>
              <a:rPr lang="ru-RU" sz="2800" b="1" i="1" dirty="0">
                <a:solidFill>
                  <a:srgbClr val="993300"/>
                </a:solidFill>
              </a:rPr>
              <a:t>педагогики духовности»</a:t>
            </a:r>
          </a:p>
          <a:p>
            <a:r>
              <a:rPr lang="ru-RU" sz="2800" i="1" dirty="0">
                <a:solidFill>
                  <a:schemeClr val="accent2"/>
                </a:solidFill>
              </a:rPr>
              <a:t>Ряд представителей </a:t>
            </a:r>
            <a:r>
              <a:rPr lang="ru-RU" sz="2800" b="1" i="1" dirty="0" err="1">
                <a:solidFill>
                  <a:srgbClr val="993300"/>
                </a:solidFill>
              </a:rPr>
              <a:t>аксиологического</a:t>
            </a:r>
            <a:r>
              <a:rPr lang="ru-RU" sz="2800" b="1" i="1" dirty="0">
                <a:solidFill>
                  <a:srgbClr val="993300"/>
                </a:solidFill>
              </a:rPr>
              <a:t> (ценностного) подхода</a:t>
            </a:r>
            <a:r>
              <a:rPr lang="ru-RU" sz="2800" i="1" dirty="0">
                <a:solidFill>
                  <a:schemeClr val="accent2"/>
                </a:solidFill>
              </a:rPr>
              <a:t> в образовании</a:t>
            </a:r>
          </a:p>
          <a:p>
            <a:r>
              <a:rPr lang="ru-RU" sz="2800" i="1" dirty="0">
                <a:solidFill>
                  <a:schemeClr val="accent2"/>
                </a:solidFill>
              </a:rPr>
              <a:t>Многие представители </a:t>
            </a:r>
            <a:r>
              <a:rPr lang="ru-RU" sz="2800" b="1" i="1" dirty="0">
                <a:solidFill>
                  <a:srgbClr val="993300"/>
                </a:solidFill>
              </a:rPr>
              <a:t>культурологического подхода</a:t>
            </a:r>
            <a:r>
              <a:rPr lang="ru-RU" sz="2800" i="1" dirty="0">
                <a:solidFill>
                  <a:schemeClr val="accent2"/>
                </a:solidFill>
              </a:rPr>
              <a:t> </a:t>
            </a:r>
            <a:r>
              <a:rPr lang="ru-RU" sz="2800" i="1" dirty="0" smtClean="0">
                <a:solidFill>
                  <a:schemeClr val="accent2"/>
                </a:solidFill>
              </a:rPr>
              <a:t/>
            </a:r>
            <a:br>
              <a:rPr lang="ru-RU" sz="2800" i="1" dirty="0" smtClean="0">
                <a:solidFill>
                  <a:schemeClr val="accent2"/>
                </a:solidFill>
              </a:rPr>
            </a:br>
            <a:r>
              <a:rPr lang="ru-RU" sz="2800" i="1" dirty="0" smtClean="0">
                <a:solidFill>
                  <a:schemeClr val="accent2"/>
                </a:solidFill>
              </a:rPr>
              <a:t>в </a:t>
            </a:r>
            <a:r>
              <a:rPr lang="ru-RU" sz="2800" i="1" dirty="0">
                <a:solidFill>
                  <a:schemeClr val="accent2"/>
                </a:solidFill>
              </a:rPr>
              <a:t>образовании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uiExpand="1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Парадигма 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b="1" i="1" dirty="0">
                <a:solidFill>
                  <a:srgbClr val="993300"/>
                </a:solidFill>
              </a:rPr>
              <a:t>Парадигма</a:t>
            </a: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</a:rPr>
              <a:t> (от греч. </a:t>
            </a:r>
            <a:r>
              <a:rPr lang="en-US" sz="2800" b="1" i="1" dirty="0" err="1">
                <a:solidFill>
                  <a:schemeClr val="tx1">
                    <a:lumMod val="75000"/>
                  </a:schemeClr>
                </a:solidFill>
              </a:rPr>
              <a:t>paradeigma</a:t>
            </a: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</a:rPr>
              <a:t> – пример, образец) – модель постановки проблем и их решения, методов исследования, господствующих </a:t>
            </a: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>в </a:t>
            </a: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</a:rPr>
              <a:t>течение </a:t>
            </a: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>опредёленного </a:t>
            </a: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</a:rPr>
              <a:t>исторического периода в научном сообществе; ведущая идея, выступающая в качестве образца </a:t>
            </a: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>для </a:t>
            </a: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</a:rPr>
              <a:t>построения научных теорий </a:t>
            </a: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tx1">
                    <a:lumMod val="75000"/>
                  </a:schemeClr>
                </a:solidFill>
              </a:rPr>
              <a:t>и </a:t>
            </a:r>
            <a:r>
              <a:rPr lang="ru-RU" sz="2800" b="1" i="1" dirty="0">
                <a:solidFill>
                  <a:schemeClr val="tx1">
                    <a:lumMod val="75000"/>
                  </a:schemeClr>
                </a:solidFill>
              </a:rPr>
              <a:t>концепций</a:t>
            </a:r>
            <a:r>
              <a:rPr lang="en-US" sz="2800" b="1" i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endParaRPr lang="ru-RU" sz="2800" b="1" i="1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0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1857364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Гуманитарная парадигма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 dirty="0">
                <a:solidFill>
                  <a:schemeClr val="accent2"/>
                </a:solidFill>
              </a:rPr>
              <a:t>ИССЛЕДОВАТЕЛЬСКИЙ ИНСТРУМЕНТАРИЙ</a:t>
            </a:r>
          </a:p>
          <a:p>
            <a:pPr>
              <a:lnSpc>
                <a:spcPct val="90000"/>
              </a:lnSpc>
            </a:pPr>
            <a:r>
              <a:rPr lang="ru-RU" i="1" dirty="0">
                <a:solidFill>
                  <a:schemeClr val="accent2"/>
                </a:solidFill>
              </a:rPr>
              <a:t>Герменевтические методы – интерпретация, понимание</a:t>
            </a:r>
          </a:p>
          <a:p>
            <a:pPr>
              <a:lnSpc>
                <a:spcPct val="90000"/>
              </a:lnSpc>
            </a:pPr>
            <a:r>
              <a:rPr lang="ru-RU" i="1" dirty="0">
                <a:solidFill>
                  <a:schemeClr val="accent2"/>
                </a:solidFill>
              </a:rPr>
              <a:t>Ориентация не на объяснение, </a:t>
            </a:r>
            <a:r>
              <a:rPr lang="ru-RU" i="1" dirty="0" smtClean="0">
                <a:solidFill>
                  <a:schemeClr val="accent2"/>
                </a:solidFill>
              </a:rPr>
              <a:t/>
            </a:r>
            <a:br>
              <a:rPr lang="ru-RU" i="1" dirty="0" smtClean="0">
                <a:solidFill>
                  <a:schemeClr val="accent2"/>
                </a:solidFill>
              </a:rPr>
            </a:br>
            <a:r>
              <a:rPr lang="ru-RU" i="1" dirty="0" smtClean="0">
                <a:solidFill>
                  <a:schemeClr val="accent2"/>
                </a:solidFill>
              </a:rPr>
              <a:t>а </a:t>
            </a:r>
            <a:r>
              <a:rPr lang="ru-RU" i="1" dirty="0">
                <a:solidFill>
                  <a:schemeClr val="accent2"/>
                </a:solidFill>
              </a:rPr>
              <a:t>на описание</a:t>
            </a:r>
          </a:p>
          <a:p>
            <a:pPr>
              <a:lnSpc>
                <a:spcPct val="90000"/>
              </a:lnSpc>
            </a:pPr>
            <a:r>
              <a:rPr lang="ru-RU" i="1" dirty="0">
                <a:solidFill>
                  <a:schemeClr val="accent2"/>
                </a:solidFill>
              </a:rPr>
              <a:t>Интеграция методов педагогики </a:t>
            </a:r>
            <a:r>
              <a:rPr lang="ru-RU" i="1" dirty="0" smtClean="0">
                <a:solidFill>
                  <a:schemeClr val="accent2"/>
                </a:solidFill>
              </a:rPr>
              <a:t/>
            </a:r>
            <a:br>
              <a:rPr lang="ru-RU" i="1" dirty="0" smtClean="0">
                <a:solidFill>
                  <a:schemeClr val="accent2"/>
                </a:solidFill>
              </a:rPr>
            </a:br>
            <a:r>
              <a:rPr lang="ru-RU" i="1" dirty="0" smtClean="0">
                <a:solidFill>
                  <a:schemeClr val="accent2"/>
                </a:solidFill>
              </a:rPr>
              <a:t>и </a:t>
            </a:r>
            <a:r>
              <a:rPr lang="ru-RU" i="1" dirty="0">
                <a:solidFill>
                  <a:schemeClr val="accent2"/>
                </a:solidFill>
              </a:rPr>
              <a:t>философии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uiExpand="1" build="p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357166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517525" y="220663"/>
            <a:ext cx="8596313" cy="1403350"/>
          </a:xfrm>
        </p:spPr>
        <p:txBody>
          <a:bodyPr/>
          <a:lstStyle/>
          <a:p>
            <a:r>
              <a:rPr lang="ru-RU" dirty="0" smtClean="0"/>
              <a:t>Современные педагогические парадигмы</a:t>
            </a:r>
            <a:endParaRPr lang="ru-RU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>
                    <a:lumMod val="75000"/>
                  </a:schemeClr>
                </a:solidFill>
              </a:rPr>
              <a:t>Закон «поглощения» </a:t>
            </a:r>
            <a:r>
              <a:rPr lang="ru-RU" b="1" dirty="0" smtClean="0">
                <a:solidFill>
                  <a:schemeClr val="tx1">
                    <a:lumMod val="75000"/>
                  </a:schemeClr>
                </a:solidFill>
              </a:rPr>
              <a:t>парадигм</a:t>
            </a:r>
            <a:endParaRPr lang="ru-RU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8132" name="Oval 4"/>
          <p:cNvSpPr>
            <a:spLocks noChangeArrowheads="1"/>
          </p:cNvSpPr>
          <p:nvPr/>
        </p:nvSpPr>
        <p:spPr bwMode="auto">
          <a:xfrm>
            <a:off x="685800" y="2743200"/>
            <a:ext cx="7162800" cy="3505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2438400" y="3124200"/>
            <a:ext cx="403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Гуманитарная парадигма</a:t>
            </a:r>
          </a:p>
        </p:txBody>
      </p:sp>
      <p:sp>
        <p:nvSpPr>
          <p:cNvPr id="48134" name="Oval 6"/>
          <p:cNvSpPr>
            <a:spLocks noChangeArrowheads="1"/>
          </p:cNvSpPr>
          <p:nvPr/>
        </p:nvSpPr>
        <p:spPr bwMode="auto">
          <a:xfrm>
            <a:off x="1066800" y="3581400"/>
            <a:ext cx="6248400" cy="2667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2286000" y="3810000"/>
            <a:ext cx="44291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Гуманистическая парадигма</a:t>
            </a:r>
          </a:p>
        </p:txBody>
      </p:sp>
      <p:sp>
        <p:nvSpPr>
          <p:cNvPr id="48136" name="Oval 8"/>
          <p:cNvSpPr>
            <a:spLocks noChangeArrowheads="1"/>
          </p:cNvSpPr>
          <p:nvPr/>
        </p:nvSpPr>
        <p:spPr bwMode="auto">
          <a:xfrm>
            <a:off x="1905000" y="4419600"/>
            <a:ext cx="5181600" cy="18288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1"/>
                </a:solidFill>
              </a:rPr>
              <a:t>Традиционная парадигма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785794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517525" y="220663"/>
            <a:ext cx="8596313" cy="1403350"/>
          </a:xfrm>
        </p:spPr>
        <p:txBody>
          <a:bodyPr/>
          <a:lstStyle/>
          <a:p>
            <a:r>
              <a:rPr lang="ru-RU" dirty="0" smtClean="0"/>
              <a:t>Современные педагогические парадигмы</a:t>
            </a:r>
            <a:endParaRPr lang="ru-RU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>
                    <a:lumMod val="75000"/>
                  </a:schemeClr>
                </a:solidFill>
              </a:rPr>
              <a:t>Закон модификации более ранних парадигм под влиянием последующих</a:t>
            </a:r>
          </a:p>
        </p:txBody>
      </p:sp>
      <p:sp>
        <p:nvSpPr>
          <p:cNvPr id="51204" name="Oval 4"/>
          <p:cNvSpPr>
            <a:spLocks noChangeArrowheads="1"/>
          </p:cNvSpPr>
          <p:nvPr/>
        </p:nvSpPr>
        <p:spPr bwMode="auto">
          <a:xfrm>
            <a:off x="1066800" y="3505200"/>
            <a:ext cx="7620000" cy="3124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3581400" y="3733800"/>
            <a:ext cx="312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Гуманитарная</a:t>
            </a:r>
            <a:r>
              <a:rPr lang="ru-RU" dirty="0"/>
              <a:t> парадигма</a:t>
            </a:r>
          </a:p>
        </p:txBody>
      </p:sp>
      <p:sp>
        <p:nvSpPr>
          <p:cNvPr id="51206" name="Oval 6"/>
          <p:cNvSpPr>
            <a:spLocks noChangeArrowheads="1"/>
          </p:cNvSpPr>
          <p:nvPr/>
        </p:nvSpPr>
        <p:spPr bwMode="auto">
          <a:xfrm>
            <a:off x="2133600" y="4114800"/>
            <a:ext cx="5181600" cy="2514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2971800" y="4343400"/>
            <a:ext cx="3733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Гуманистическая парадигма</a:t>
            </a:r>
          </a:p>
        </p:txBody>
      </p:sp>
      <p:sp>
        <p:nvSpPr>
          <p:cNvPr id="51210" name="Line 10"/>
          <p:cNvSpPr>
            <a:spLocks noChangeShapeType="1"/>
          </p:cNvSpPr>
          <p:nvPr/>
        </p:nvSpPr>
        <p:spPr bwMode="auto">
          <a:xfrm>
            <a:off x="2057400" y="4724400"/>
            <a:ext cx="68580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51208" name="Oval 8"/>
          <p:cNvSpPr>
            <a:spLocks noChangeArrowheads="1"/>
          </p:cNvSpPr>
          <p:nvPr/>
        </p:nvSpPr>
        <p:spPr bwMode="auto">
          <a:xfrm>
            <a:off x="2971800" y="4800600"/>
            <a:ext cx="3429000" cy="18288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bg1"/>
                </a:solidFill>
              </a:rPr>
              <a:t>Традиционная парадигма</a:t>
            </a:r>
          </a:p>
        </p:txBody>
      </p:sp>
      <p:sp>
        <p:nvSpPr>
          <p:cNvPr id="51212" name="Line 12"/>
          <p:cNvSpPr>
            <a:spLocks noChangeShapeType="1"/>
          </p:cNvSpPr>
          <p:nvPr/>
        </p:nvSpPr>
        <p:spPr bwMode="auto">
          <a:xfrm>
            <a:off x="3657600" y="4648200"/>
            <a:ext cx="304800" cy="8382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auto">
          <a:xfrm flipH="1">
            <a:off x="5410200" y="4343400"/>
            <a:ext cx="1447800" cy="990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Documents and Settings\VIST\Мои документы\Мои рисунки\126dennroojd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371600"/>
            <a:ext cx="3314700" cy="4572000"/>
          </a:xfrm>
          <a:prstGeom prst="rect">
            <a:avLst/>
          </a:prstGeom>
          <a:noFill/>
        </p:spPr>
      </p:pic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4191000" y="1371600"/>
            <a:ext cx="44196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chemeClr val="tx2"/>
                </a:solidFill>
                <a:latin typeface="+mn-lt"/>
              </a:rPr>
              <a:t>Быть человеком означает быть обращенным </a:t>
            </a:r>
            <a:r>
              <a:rPr lang="ru-RU" sz="3200" b="1" i="1" dirty="0" smtClean="0">
                <a:solidFill>
                  <a:schemeClr val="tx2"/>
                </a:solidFill>
                <a:latin typeface="+mn-lt"/>
              </a:rPr>
              <a:t/>
            </a:r>
            <a:br>
              <a:rPr lang="ru-RU" sz="3200" b="1" i="1" dirty="0" smtClean="0">
                <a:solidFill>
                  <a:schemeClr val="tx2"/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tx2"/>
                </a:solidFill>
                <a:latin typeface="+mn-lt"/>
              </a:rPr>
              <a:t>к </a:t>
            </a:r>
            <a:r>
              <a:rPr lang="ru-RU" sz="3200" b="1" i="1" dirty="0">
                <a:solidFill>
                  <a:schemeClr val="tx2"/>
                </a:solidFill>
                <a:latin typeface="+mn-lt"/>
              </a:rPr>
              <a:t>смыслу, требующему осуществления, </a:t>
            </a:r>
            <a:r>
              <a:rPr lang="ru-RU" sz="3200" b="1" i="1" dirty="0" smtClean="0">
                <a:solidFill>
                  <a:schemeClr val="tx2"/>
                </a:solidFill>
                <a:latin typeface="+mn-lt"/>
              </a:rPr>
              <a:t/>
            </a:r>
            <a:br>
              <a:rPr lang="ru-RU" sz="3200" b="1" i="1" dirty="0" smtClean="0">
                <a:solidFill>
                  <a:schemeClr val="tx2"/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tx2"/>
                </a:solidFill>
                <a:latin typeface="+mn-lt"/>
              </a:rPr>
              <a:t>и </a:t>
            </a:r>
            <a:r>
              <a:rPr lang="ru-RU" sz="3200" b="1" i="1" dirty="0">
                <a:solidFill>
                  <a:schemeClr val="tx2"/>
                </a:solidFill>
                <a:latin typeface="+mn-lt"/>
              </a:rPr>
              <a:t>ценностям, требующим реализации </a:t>
            </a:r>
          </a:p>
          <a:p>
            <a:pPr algn="r">
              <a:spcBef>
                <a:spcPct val="50000"/>
              </a:spcBef>
            </a:pPr>
            <a:r>
              <a:rPr lang="ru-RU" sz="3200" b="1" i="1" dirty="0">
                <a:solidFill>
                  <a:schemeClr val="tx2"/>
                </a:solidFill>
                <a:latin typeface="+mn-lt"/>
              </a:rPr>
              <a:t>В. </a:t>
            </a:r>
            <a:r>
              <a:rPr lang="ru-RU" sz="3200" b="1" i="1" dirty="0" err="1">
                <a:solidFill>
                  <a:schemeClr val="tx2"/>
                </a:solidFill>
                <a:latin typeface="+mn-lt"/>
              </a:rPr>
              <a:t>Франкл</a:t>
            </a:r>
            <a:endParaRPr lang="ru-RU" sz="3200" b="1" i="1" dirty="0">
              <a:solidFill>
                <a:schemeClr val="tx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772400" cy="1143000"/>
          </a:xfrm>
        </p:spPr>
        <p:txBody>
          <a:bodyPr/>
          <a:lstStyle/>
          <a:p>
            <a:r>
              <a:rPr lang="ru-RU" dirty="0" smtClean="0"/>
              <a:t>Парадигма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85800" y="1571612"/>
          <a:ext cx="831535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0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215074" y="714356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Современные </a:t>
            </a:r>
            <a:r>
              <a:rPr lang="ru-RU" sz="3600" dirty="0" smtClean="0"/>
              <a:t>педагогические парадигмы и соответствующие им стратегии</a:t>
            </a:r>
            <a:endParaRPr lang="ru-RU" sz="3600" dirty="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z="3600" i="1" dirty="0">
              <a:solidFill>
                <a:schemeClr val="accent2"/>
              </a:solidFill>
            </a:endParaRPr>
          </a:p>
          <a:p>
            <a:r>
              <a:rPr lang="ru-RU" sz="3600" i="1" dirty="0">
                <a:solidFill>
                  <a:schemeClr val="accent2"/>
                </a:solidFill>
              </a:rPr>
              <a:t>Традиционная – период средневековья – </a:t>
            </a:r>
            <a:r>
              <a:rPr lang="en-US" sz="3600" i="1" dirty="0">
                <a:solidFill>
                  <a:schemeClr val="accent2"/>
                </a:solidFill>
              </a:rPr>
              <a:t>XVIII</a:t>
            </a:r>
            <a:r>
              <a:rPr lang="ru-RU" sz="3600" i="1" dirty="0">
                <a:solidFill>
                  <a:schemeClr val="accent2"/>
                </a:solidFill>
              </a:rPr>
              <a:t> в.</a:t>
            </a:r>
          </a:p>
          <a:p>
            <a:r>
              <a:rPr lang="ru-RU" sz="3600" i="1" dirty="0">
                <a:solidFill>
                  <a:schemeClr val="accent2"/>
                </a:solidFill>
              </a:rPr>
              <a:t>Гуманистическая – </a:t>
            </a:r>
            <a:r>
              <a:rPr lang="en-US" sz="3600" i="1" dirty="0">
                <a:solidFill>
                  <a:schemeClr val="accent2"/>
                </a:solidFill>
              </a:rPr>
              <a:t>XIX-XX</a:t>
            </a:r>
            <a:r>
              <a:rPr lang="ru-RU" sz="3600" i="1" dirty="0">
                <a:solidFill>
                  <a:schemeClr val="accent2"/>
                </a:solidFill>
              </a:rPr>
              <a:t> вв.</a:t>
            </a:r>
          </a:p>
          <a:p>
            <a:r>
              <a:rPr lang="ru-RU" sz="3600" i="1" dirty="0">
                <a:solidFill>
                  <a:schemeClr val="accent2"/>
                </a:solidFill>
              </a:rPr>
              <a:t>Гуманитарная</a:t>
            </a:r>
            <a:r>
              <a:rPr lang="ru-RU" sz="2800" dirty="0"/>
              <a:t> </a:t>
            </a:r>
            <a:r>
              <a:rPr lang="en-US" sz="3600" i="1" dirty="0">
                <a:solidFill>
                  <a:schemeClr val="accent2"/>
                </a:solidFill>
              </a:rPr>
              <a:t>– </a:t>
            </a:r>
            <a:r>
              <a:rPr lang="ru-RU" sz="3600" i="1" dirty="0">
                <a:solidFill>
                  <a:schemeClr val="accent2"/>
                </a:solidFill>
              </a:rPr>
              <a:t>2-я пол. </a:t>
            </a:r>
            <a:r>
              <a:rPr lang="en-US" sz="3600" i="1" dirty="0">
                <a:solidFill>
                  <a:schemeClr val="accent2"/>
                </a:solidFill>
              </a:rPr>
              <a:t>XX</a:t>
            </a:r>
            <a:r>
              <a:rPr lang="ru-RU" sz="3600" i="1" dirty="0">
                <a:solidFill>
                  <a:schemeClr val="accent2"/>
                </a:solidFill>
              </a:rPr>
              <a:t> </a:t>
            </a:r>
            <a:r>
              <a:rPr lang="en-US" sz="3600" i="1" dirty="0">
                <a:solidFill>
                  <a:schemeClr val="accent2"/>
                </a:solidFill>
              </a:rPr>
              <a:t>–</a:t>
            </a:r>
            <a:r>
              <a:rPr lang="ru-RU" sz="3600" i="1" dirty="0">
                <a:solidFill>
                  <a:schemeClr val="accent2"/>
                </a:solidFill>
              </a:rPr>
              <a:t> </a:t>
            </a:r>
            <a:r>
              <a:rPr lang="en-US" sz="3600" i="1" dirty="0">
                <a:solidFill>
                  <a:schemeClr val="accent2"/>
                </a:solidFill>
              </a:rPr>
              <a:t>XXI</a:t>
            </a:r>
            <a:r>
              <a:rPr lang="ru-RU" sz="3600" i="1" dirty="0">
                <a:solidFill>
                  <a:schemeClr val="accent2"/>
                </a:solidFill>
              </a:rPr>
              <a:t> 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uiExpand="1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Современные педагогические стратегии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Целевые ориентиры в образовании</a:t>
            </a:r>
          </a:p>
          <a:p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Содержание образования</a:t>
            </a:r>
          </a:p>
          <a:p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Педагогические средства</a:t>
            </a:r>
          </a:p>
          <a:p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Специфика деятельности педагога</a:t>
            </a:r>
          </a:p>
          <a:p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Установки в отношении обучающегося (воспитанника)</a:t>
            </a:r>
          </a:p>
          <a:p>
            <a:endParaRPr lang="ru-RU" dirty="0"/>
          </a:p>
        </p:txBody>
      </p:sp>
      <p:pic>
        <p:nvPicPr>
          <p:cNvPr id="4" name="Picture 8" descr="C:\Documents and Settings\VIST\Мои документы\Мои рисунки\cat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405570" y="4157223"/>
            <a:ext cx="2738430" cy="2700777"/>
          </a:xfrm>
          <a:prstGeom prst="rect">
            <a:avLst/>
          </a:prstGeom>
          <a:noFill/>
          <a:ln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Традиционная </a:t>
            </a:r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39946" name="Oval 10"/>
          <p:cNvSpPr>
            <a:spLocks noChangeArrowheads="1"/>
          </p:cNvSpPr>
          <p:nvPr/>
        </p:nvSpPr>
        <p:spPr bwMode="auto">
          <a:xfrm>
            <a:off x="457200" y="1676400"/>
            <a:ext cx="8001000" cy="4648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9947" name="Picture 11" descr="C:\Documents and Settings\VIST\Мои документы\Мои рисунки\цел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2714625"/>
            <a:ext cx="2733675" cy="1990725"/>
          </a:xfrm>
          <a:prstGeom prst="rect">
            <a:avLst/>
          </a:prstGeom>
          <a:noFill/>
        </p:spPr>
      </p:pic>
      <p:sp>
        <p:nvSpPr>
          <p:cNvPr id="39949" name="AutoShape 13"/>
          <p:cNvSpPr>
            <a:spLocks noChangeArrowheads="1"/>
          </p:cNvSpPr>
          <p:nvPr/>
        </p:nvSpPr>
        <p:spPr bwMode="auto">
          <a:xfrm>
            <a:off x="2057400" y="3657600"/>
            <a:ext cx="6858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39950" name="AutoShape 14"/>
          <p:cNvSpPr>
            <a:spLocks noChangeArrowheads="1"/>
          </p:cNvSpPr>
          <p:nvPr/>
        </p:nvSpPr>
        <p:spPr bwMode="auto">
          <a:xfrm>
            <a:off x="5638800" y="3733800"/>
            <a:ext cx="685800" cy="304800"/>
          </a:xfrm>
          <a:prstGeom prst="left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51" name="AutoShape 15"/>
          <p:cNvSpPr>
            <a:spLocks noChangeArrowheads="1"/>
          </p:cNvSpPr>
          <p:nvPr/>
        </p:nvSpPr>
        <p:spPr bwMode="auto">
          <a:xfrm>
            <a:off x="4191000" y="4724400"/>
            <a:ext cx="381000" cy="7620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52" name="AutoShape 16"/>
          <p:cNvSpPr>
            <a:spLocks noChangeArrowheads="1"/>
          </p:cNvSpPr>
          <p:nvPr/>
        </p:nvSpPr>
        <p:spPr bwMode="auto">
          <a:xfrm>
            <a:off x="4114800" y="2133600"/>
            <a:ext cx="304800" cy="533400"/>
          </a:xfrm>
          <a:prstGeom prst="downArrow">
            <a:avLst>
              <a:gd name="adj1" fmla="val 50000"/>
              <a:gd name="adj2" fmla="val 43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53" name="Text Box 17"/>
          <p:cNvSpPr txBox="1">
            <a:spLocks noChangeArrowheads="1"/>
          </p:cNvSpPr>
          <p:nvPr/>
        </p:nvSpPr>
        <p:spPr bwMode="auto">
          <a:xfrm>
            <a:off x="5638800" y="28956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FFFF"/>
                </a:solidFill>
              </a:rPr>
              <a:t>ОБЩЕСТВО</a:t>
            </a:r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1752600" y="5181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FFFF"/>
                </a:solidFill>
              </a:rPr>
              <a:t>ГОСУДАРСТВО</a:t>
            </a:r>
          </a:p>
        </p:txBody>
      </p:sp>
      <p:sp>
        <p:nvSpPr>
          <p:cNvPr id="39955" name="Text Box 19"/>
          <p:cNvSpPr txBox="1">
            <a:spLocks noChangeArrowheads="1"/>
          </p:cNvSpPr>
          <p:nvPr/>
        </p:nvSpPr>
        <p:spPr bwMode="auto">
          <a:xfrm>
            <a:off x="4495800" y="48768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rgbClr val="000000"/>
                </a:solidFill>
              </a:rPr>
              <a:t>Цели образования</a:t>
            </a:r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>
            <a:off x="1600200" y="21336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>
            <a:off x="1524000" y="21336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9958" name="Text Box 22"/>
          <p:cNvSpPr txBox="1">
            <a:spLocks noChangeArrowheads="1"/>
          </p:cNvSpPr>
          <p:nvPr/>
        </p:nvSpPr>
        <p:spPr bwMode="auto">
          <a:xfrm>
            <a:off x="1752600" y="19812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rgbClr val="000000"/>
                </a:solidFill>
              </a:rPr>
              <a:t>Цели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ст-модерн">
  <a:themeElements>
    <a:clrScheme name="Пост-модерн 1">
      <a:dk1>
        <a:srgbClr val="8383AD"/>
      </a:dk1>
      <a:lt1>
        <a:srgbClr val="FEFED6"/>
      </a:lt1>
      <a:dk2>
        <a:srgbClr val="404176"/>
      </a:dk2>
      <a:lt2>
        <a:srgbClr val="969696"/>
      </a:lt2>
      <a:accent1>
        <a:srgbClr val="BABE90"/>
      </a:accent1>
      <a:accent2>
        <a:srgbClr val="666699"/>
      </a:accent2>
      <a:accent3>
        <a:srgbClr val="FEFEE8"/>
      </a:accent3>
      <a:accent4>
        <a:srgbClr val="6F6F93"/>
      </a:accent4>
      <a:accent5>
        <a:srgbClr val="D9DBC6"/>
      </a:accent5>
      <a:accent6>
        <a:srgbClr val="5C5C8A"/>
      </a:accent6>
      <a:hlink>
        <a:srgbClr val="C09E4A"/>
      </a:hlink>
      <a:folHlink>
        <a:srgbClr val="006666"/>
      </a:folHlink>
    </a:clrScheme>
    <a:fontScheme name="Пост-модерн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Пост-модерн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6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B4CD81"/>
        </a:accent1>
        <a:accent2>
          <a:srgbClr val="DEA45E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C99454"/>
        </a:accent6>
        <a:hlink>
          <a:srgbClr val="D793C2"/>
        </a:hlink>
        <a:folHlink>
          <a:srgbClr val="A08BB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7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Designs\Пост-модерн.pot</Template>
  <TotalTime>876</TotalTime>
  <Words>1556</Words>
  <Application>Microsoft Office PowerPoint</Application>
  <PresentationFormat>Экран (4:3)</PresentationFormat>
  <Paragraphs>282</Paragraphs>
  <Slides>53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Пост-модерн</vt:lpstr>
      <vt:lpstr>Современные педагогические  стратегии и парадигмы</vt:lpstr>
      <vt:lpstr>Парадигма </vt:lpstr>
      <vt:lpstr>Презентация PowerPoint</vt:lpstr>
      <vt:lpstr>Парадигма</vt:lpstr>
      <vt:lpstr>Парадигма  </vt:lpstr>
      <vt:lpstr>Парадигма</vt:lpstr>
      <vt:lpstr>Современные педагогические парадигмы и соответствующие им стратегии</vt:lpstr>
      <vt:lpstr>Современные педагогические стратегии</vt:lpstr>
      <vt:lpstr>Традиционная стратегия</vt:lpstr>
      <vt:lpstr>Традиционная стратегия</vt:lpstr>
      <vt:lpstr>Традиционная стратегия</vt:lpstr>
      <vt:lpstr>Традиционная стратегия</vt:lpstr>
      <vt:lpstr>Традиционная стратегия</vt:lpstr>
      <vt:lpstr>Традиционная стратегия</vt:lpstr>
      <vt:lpstr>Традиционная стратегия</vt:lpstr>
      <vt:lpstr>Гуманистическая стратегия</vt:lpstr>
      <vt:lpstr>Гуманистическая стратегия</vt:lpstr>
      <vt:lpstr>Гуманистическая стратегия</vt:lpstr>
      <vt:lpstr>Гуманистическая стратегия</vt:lpstr>
      <vt:lpstr>Гуманистическая стратегия</vt:lpstr>
      <vt:lpstr>Гуманистическая стратегия</vt:lpstr>
      <vt:lpstr>Гуманистическая стратегия</vt:lpstr>
      <vt:lpstr>Гуманитарная стратегия</vt:lpstr>
      <vt:lpstr>Гуманитарная стратегия</vt:lpstr>
      <vt:lpstr>Гуманитарная стратегия</vt:lpstr>
      <vt:lpstr>Гуманитарная стратегия</vt:lpstr>
      <vt:lpstr>Гуманитарная стратегия</vt:lpstr>
      <vt:lpstr>Гуманитарная стратегия</vt:lpstr>
      <vt:lpstr>Гуманитарная стратегия</vt:lpstr>
      <vt:lpstr>Современные педагогические парадигмы</vt:lpstr>
      <vt:lpstr>Современные педагогические парадигмы</vt:lpstr>
      <vt:lpstr>Современные педагогические парадигмы</vt:lpstr>
      <vt:lpstr>Современные педагогические парадигмы</vt:lpstr>
      <vt:lpstr>Современные педагогические парадигмы</vt:lpstr>
      <vt:lpstr>Презентация PowerPoint</vt:lpstr>
      <vt:lpstr>Современные педагогические парадигмы</vt:lpstr>
      <vt:lpstr>Парадигма</vt:lpstr>
      <vt:lpstr>Презентация PowerPoint</vt:lpstr>
      <vt:lpstr>Традиционная парадигма</vt:lpstr>
      <vt:lpstr>Традиционная парадигма</vt:lpstr>
      <vt:lpstr>Традиционная парадигма</vt:lpstr>
      <vt:lpstr>Гуманистическая парадигма</vt:lpstr>
      <vt:lpstr>Гуманистическая парадигма</vt:lpstr>
      <vt:lpstr>Гуманистическая парадигма</vt:lpstr>
      <vt:lpstr>Гуманистическая парадигма</vt:lpstr>
      <vt:lpstr>Гуманитарная парадигма</vt:lpstr>
      <vt:lpstr>Гуманитарная парадигма</vt:lpstr>
      <vt:lpstr>Гуманитарная парадигма</vt:lpstr>
      <vt:lpstr>Гуманитарная парадигма</vt:lpstr>
      <vt:lpstr>Гуманитарная парадигма</vt:lpstr>
      <vt:lpstr>Современные педагогические парадигмы</vt:lpstr>
      <vt:lpstr>Современные педагогические парадигмы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VIST</dc:creator>
  <cp:lastModifiedBy>Пользователь</cp:lastModifiedBy>
  <cp:revision>69</cp:revision>
  <cp:lastPrinted>1601-01-01T00:00:00Z</cp:lastPrinted>
  <dcterms:created xsi:type="dcterms:W3CDTF">2006-11-27T19:12:15Z</dcterms:created>
  <dcterms:modified xsi:type="dcterms:W3CDTF">2016-10-26T15:24:07Z</dcterms:modified>
</cp:coreProperties>
</file>